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0" r:id="rId9"/>
    <p:sldId id="267" r:id="rId10"/>
    <p:sldId id="261" r:id="rId11"/>
    <p:sldId id="262" r:id="rId12"/>
    <p:sldId id="266"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79" d="100"/>
          <a:sy n="79" d="100"/>
        </p:scale>
        <p:origin x="2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2624369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4276727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72168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76642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111971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3333836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1239301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3275331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180817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1802246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19A0926-AA75-4D19-865D-04F5307DA08B}" type="datetimeFigureOut">
              <a:rPr kumimoji="1" lang="ja-JP" altLang="en-US" smtClean="0"/>
              <a:t>2016/7/22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1696251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A0926-AA75-4D19-865D-04F5307DA08B}" type="datetimeFigureOut">
              <a:rPr kumimoji="1" lang="ja-JP" altLang="en-US" smtClean="0"/>
              <a:t>2016/7/22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56320-C0FF-4A32-8DBB-BAE8C43DD380}" type="slidenum">
              <a:rPr kumimoji="1" lang="ja-JP" altLang="en-US" smtClean="0"/>
              <a:t>‹#›</a:t>
            </a:fld>
            <a:endParaRPr kumimoji="1" lang="ja-JP" altLang="en-US"/>
          </a:p>
        </p:txBody>
      </p:sp>
    </p:spTree>
    <p:extLst>
      <p:ext uri="{BB962C8B-B14F-4D97-AF65-F5344CB8AC3E}">
        <p14:creationId xmlns:p14="http://schemas.microsoft.com/office/powerpoint/2010/main" val="2380922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3.nhk.or.jp/news/web_tokushu/2016_0719.html" TargetMode="External"/><Relationship Id="rId2" Type="http://schemas.openxmlformats.org/officeDocument/2006/relationships/hyperlink" Target="http://www.yomiuri.co.jp/editorial/20160715-OYT1T50010.html" TargetMode="External"/><Relationship Id="rId1" Type="http://schemas.openxmlformats.org/officeDocument/2006/relationships/slideLayout" Target="../slideLayouts/slideLayout2.xml"/><Relationship Id="rId4" Type="http://schemas.openxmlformats.org/officeDocument/2006/relationships/hyperlink" Target="http://law.e-gov.go.jp/htmldata/S22/S22HO003.html&#65288;7/2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41120" y="1122363"/>
            <a:ext cx="9534144" cy="2387600"/>
          </a:xfrm>
        </p:spPr>
        <p:txBody>
          <a:bodyPr/>
          <a:lstStyle/>
          <a:p>
            <a:r>
              <a:rPr kumimoji="1" lang="ja-JP" altLang="en-US" dirty="0" smtClean="0"/>
              <a:t>天皇陛下 生前退位について</a:t>
            </a:r>
            <a:endParaRPr kumimoji="1" lang="ja-JP" altLang="en-US" dirty="0"/>
          </a:p>
        </p:txBody>
      </p:sp>
      <p:sp>
        <p:nvSpPr>
          <p:cNvPr id="3" name="サブタイトル 2"/>
          <p:cNvSpPr>
            <a:spLocks noGrp="1"/>
          </p:cNvSpPr>
          <p:nvPr>
            <p:ph type="subTitle" idx="1"/>
          </p:nvPr>
        </p:nvSpPr>
        <p:spPr/>
        <p:txBody>
          <a:bodyPr>
            <a:normAutofit lnSpcReduction="10000"/>
          </a:bodyPr>
          <a:lstStyle/>
          <a:p>
            <a:endParaRPr kumimoji="1" lang="en-US" altLang="ja-JP" dirty="0" smtClean="0"/>
          </a:p>
          <a:p>
            <a:endParaRPr lang="en-US" altLang="ja-JP" dirty="0"/>
          </a:p>
          <a:p>
            <a:r>
              <a:rPr kumimoji="1" lang="ja-JP" altLang="en-US" dirty="0" smtClean="0"/>
              <a:t>法文学部　経済情報学科</a:t>
            </a:r>
            <a:endParaRPr kumimoji="1" lang="en-US" altLang="ja-JP" dirty="0" smtClean="0"/>
          </a:p>
          <a:p>
            <a:r>
              <a:rPr lang="ja-JP" altLang="en-US" dirty="0" smtClean="0"/>
              <a:t>市川ゼミ　</a:t>
            </a:r>
            <a:r>
              <a:rPr lang="en-US" altLang="ja-JP" dirty="0" smtClean="0"/>
              <a:t>2</a:t>
            </a:r>
            <a:r>
              <a:rPr lang="ja-JP" altLang="en-US" dirty="0" smtClean="0"/>
              <a:t>年　濵田直人</a:t>
            </a:r>
            <a:endParaRPr kumimoji="1" lang="ja-JP" altLang="en-US" dirty="0"/>
          </a:p>
        </p:txBody>
      </p:sp>
    </p:spTree>
    <p:extLst>
      <p:ext uri="{BB962C8B-B14F-4D97-AF65-F5344CB8AC3E}">
        <p14:creationId xmlns:p14="http://schemas.microsoft.com/office/powerpoint/2010/main" val="1971246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読後の見解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条文の一部改正や、加筆であれば比較的早く実現できるのではないか</a:t>
            </a:r>
            <a:endParaRPr kumimoji="1" lang="en-US" altLang="ja-JP" dirty="0" smtClean="0"/>
          </a:p>
          <a:p>
            <a:r>
              <a:rPr lang="ja-JP" altLang="en-US" dirty="0"/>
              <a:t>改正</a:t>
            </a:r>
            <a:r>
              <a:rPr lang="ja-JP" altLang="en-US" dirty="0" smtClean="0"/>
              <a:t>の</a:t>
            </a:r>
            <a:r>
              <a:rPr lang="ja-JP" altLang="en-US" dirty="0"/>
              <a:t>有無</a:t>
            </a:r>
            <a:r>
              <a:rPr lang="ja-JP" altLang="en-US" dirty="0" smtClean="0"/>
              <a:t>にかかわらず問題は存在するため、今回の議論の延長上に何らかの改正は必至だと感じた</a:t>
            </a:r>
            <a:endParaRPr lang="en-US" altLang="ja-JP" dirty="0" smtClean="0"/>
          </a:p>
          <a:p>
            <a:r>
              <a:rPr kumimoji="1" lang="ja-JP" altLang="en-US" dirty="0"/>
              <a:t>少</a:t>
            </a:r>
            <a:r>
              <a:rPr kumimoji="1" lang="ja-JP" altLang="en-US" dirty="0" smtClean="0"/>
              <a:t>なくとも今上天皇</a:t>
            </a:r>
            <a:r>
              <a:rPr lang="ja-JP" altLang="en-US" dirty="0" smtClean="0"/>
              <a:t>は、象徴天皇と公務とを一体不離のものと考えており、審議で問題視された２点は重大な物には感じられない</a:t>
            </a:r>
            <a:endParaRPr lang="en-US" altLang="ja-JP" dirty="0" smtClean="0"/>
          </a:p>
          <a:p>
            <a:r>
              <a:rPr kumimoji="1" lang="ja-JP" altLang="en-US" dirty="0" smtClean="0"/>
              <a:t>「</a:t>
            </a:r>
            <a:r>
              <a:rPr kumimoji="1" lang="ja-JP" altLang="en-US" dirty="0"/>
              <a:t>国民</a:t>
            </a:r>
            <a:r>
              <a:rPr kumimoji="1" lang="ja-JP" altLang="en-US" dirty="0" smtClean="0"/>
              <a:t>の</a:t>
            </a:r>
            <a:r>
              <a:rPr kumimoji="1" lang="ja-JP" altLang="en-US" dirty="0"/>
              <a:t>総意</a:t>
            </a:r>
            <a:r>
              <a:rPr kumimoji="1" lang="ja-JP" altLang="en-US" dirty="0" smtClean="0"/>
              <a:t>に</a:t>
            </a:r>
            <a:r>
              <a:rPr kumimoji="1" lang="ja-JP" altLang="en-US" dirty="0"/>
              <a:t>基</a:t>
            </a:r>
            <a:r>
              <a:rPr kumimoji="1" lang="ja-JP" altLang="en-US" dirty="0" smtClean="0"/>
              <a:t>づく」天皇としての問題や、</a:t>
            </a:r>
            <a:r>
              <a:rPr lang="ja-JP" altLang="en-US" dirty="0" smtClean="0"/>
              <a:t>今の皇太子以降の世襲においても批准しうる柔軟性が制度の方にも求められていると感じた</a:t>
            </a:r>
            <a:endParaRPr lang="en-US" altLang="ja-JP" dirty="0" smtClean="0"/>
          </a:p>
        </p:txBody>
      </p:sp>
    </p:spTree>
    <p:extLst>
      <p:ext uri="{BB962C8B-B14F-4D97-AF65-F5344CB8AC3E}">
        <p14:creationId xmlns:p14="http://schemas.microsoft.com/office/powerpoint/2010/main" val="697379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「生前退位」については天皇自身による意向の公表は未だ行われていないため、陛下の考えを待つ必要がある。</a:t>
            </a:r>
            <a:endParaRPr kumimoji="1" lang="en-US" altLang="ja-JP" dirty="0" smtClean="0"/>
          </a:p>
          <a:p>
            <a:endParaRPr lang="en-US" altLang="ja-JP" dirty="0"/>
          </a:p>
          <a:p>
            <a:r>
              <a:rPr kumimoji="1" lang="ja-JP" altLang="en-US" dirty="0" smtClean="0"/>
              <a:t>政府や宮内庁でも勤めの重さと陛下の年齢から考えが二分しており、慎重な議論が求められる。</a:t>
            </a:r>
            <a:endParaRPr kumimoji="1" lang="en-US" altLang="ja-JP" dirty="0" smtClean="0"/>
          </a:p>
          <a:p>
            <a:endParaRPr lang="en-US" altLang="ja-JP" dirty="0"/>
          </a:p>
          <a:p>
            <a:r>
              <a:rPr kumimoji="1" lang="ja-JP" altLang="en-US" dirty="0" smtClean="0"/>
              <a:t>仮に退位した場合、次の皇太子がいないことや、今後も続く後継不足の問題など、皇族制度に関わる諸問題を再考する契機とするべきだ。</a:t>
            </a:r>
            <a:endParaRPr kumimoji="1" lang="ja-JP" altLang="en-US" dirty="0"/>
          </a:p>
        </p:txBody>
      </p:sp>
    </p:spTree>
    <p:extLst>
      <p:ext uri="{BB962C8B-B14F-4D97-AF65-F5344CB8AC3E}">
        <p14:creationId xmlns:p14="http://schemas.microsoft.com/office/powerpoint/2010/main" val="3052073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参考文献・ＵＲＬ</a:t>
            </a:r>
            <a:endParaRPr kumimoji="1" lang="ja-JP" altLang="en-US" dirty="0"/>
          </a:p>
        </p:txBody>
      </p:sp>
      <p:sp>
        <p:nvSpPr>
          <p:cNvPr id="3" name="コンテンツ プレースホルダー 2"/>
          <p:cNvSpPr>
            <a:spLocks noGrp="1"/>
          </p:cNvSpPr>
          <p:nvPr>
            <p:ph idx="1"/>
          </p:nvPr>
        </p:nvSpPr>
        <p:spPr>
          <a:xfrm>
            <a:off x="838200" y="1825625"/>
            <a:ext cx="11353800" cy="4351338"/>
          </a:xfrm>
        </p:spPr>
        <p:txBody>
          <a:bodyPr>
            <a:normAutofit fontScale="92500" lnSpcReduction="10000"/>
          </a:bodyPr>
          <a:lstStyle/>
          <a:p>
            <a:r>
              <a:rPr kumimoji="1" lang="ja-JP" altLang="en-US" dirty="0" smtClean="0"/>
              <a:t>朝日新聞（</a:t>
            </a:r>
            <a:r>
              <a:rPr kumimoji="1" lang="en-US" altLang="ja-JP" dirty="0" smtClean="0"/>
              <a:t>7/20</a:t>
            </a:r>
            <a:r>
              <a:rPr kumimoji="1" lang="ja-JP" altLang="en-US" dirty="0" smtClean="0"/>
              <a:t>）</a:t>
            </a:r>
            <a:endParaRPr kumimoji="1" lang="en-US" altLang="ja-JP" dirty="0" smtClean="0"/>
          </a:p>
          <a:p>
            <a:r>
              <a:rPr lang="ja-JP" altLang="en-US" dirty="0" smtClean="0"/>
              <a:t>南日本新聞（</a:t>
            </a:r>
            <a:r>
              <a:rPr lang="en-US" altLang="ja-JP" dirty="0" smtClean="0"/>
              <a:t>7/15,7/19</a:t>
            </a:r>
            <a:r>
              <a:rPr lang="ja-JP" altLang="en-US" dirty="0" smtClean="0"/>
              <a:t>）</a:t>
            </a:r>
            <a:endParaRPr lang="en-US" altLang="ja-JP" dirty="0" smtClean="0"/>
          </a:p>
          <a:p>
            <a:r>
              <a:rPr lang="en-US" altLang="ja-JP" dirty="0" smtClean="0"/>
              <a:t>YOMIURI</a:t>
            </a:r>
            <a:r>
              <a:rPr lang="ja-JP" altLang="en-US" dirty="0" smtClean="0"/>
              <a:t> </a:t>
            </a:r>
            <a:r>
              <a:rPr lang="en-US" altLang="ja-JP" dirty="0" smtClean="0"/>
              <a:t>ONLINE</a:t>
            </a:r>
            <a:r>
              <a:rPr lang="ja-JP" altLang="en-US" dirty="0" smtClean="0"/>
              <a:t>（</a:t>
            </a:r>
            <a:r>
              <a:rPr lang="en-US" altLang="ja-JP" dirty="0" smtClean="0"/>
              <a:t>7/15</a:t>
            </a:r>
            <a:r>
              <a:rPr lang="ja-JP" altLang="en-US" dirty="0" smtClean="0"/>
              <a:t>）</a:t>
            </a:r>
            <a:endParaRPr lang="en-US" altLang="ja-JP" dirty="0" smtClean="0"/>
          </a:p>
          <a:p>
            <a:pPr marL="0" indent="0">
              <a:buNone/>
            </a:pPr>
            <a:r>
              <a:rPr lang="ja-JP" altLang="en-US" sz="2400" dirty="0" smtClean="0"/>
              <a:t>天皇「生前退位」　ご意向忖度して広範な議論を</a:t>
            </a:r>
            <a:endParaRPr lang="en-US" altLang="ja-JP" sz="2400" dirty="0" smtClean="0"/>
          </a:p>
          <a:p>
            <a:pPr marL="0" indent="0">
              <a:buNone/>
            </a:pPr>
            <a:r>
              <a:rPr lang="en-US" altLang="ja-JP" sz="2400" dirty="0" smtClean="0">
                <a:hlinkClick r:id="rId2"/>
              </a:rPr>
              <a:t>http://www.yomiuri.co.jp/editorial/20160715-OYT1T50010.html</a:t>
            </a:r>
            <a:r>
              <a:rPr lang="ja-JP" altLang="en-US" sz="2400" dirty="0" smtClean="0"/>
              <a:t>　（</a:t>
            </a:r>
            <a:r>
              <a:rPr lang="en-US" altLang="ja-JP" sz="2400" dirty="0" smtClean="0"/>
              <a:t>7/20</a:t>
            </a:r>
            <a:r>
              <a:rPr lang="ja-JP" altLang="en-US" sz="2400" dirty="0" smtClean="0"/>
              <a:t>閲覧）</a:t>
            </a:r>
            <a:endParaRPr lang="en-US" altLang="ja-JP" sz="2400" dirty="0" smtClean="0"/>
          </a:p>
          <a:p>
            <a:r>
              <a:rPr lang="ja-JP" altLang="en-US" dirty="0"/>
              <a:t>ＮＨＫ ＮＥＷＳ </a:t>
            </a:r>
            <a:r>
              <a:rPr lang="ja-JP" altLang="en-US" dirty="0" smtClean="0"/>
              <a:t>ＷＥＢ</a:t>
            </a:r>
            <a:endParaRPr lang="en-US" altLang="ja-JP" dirty="0" smtClean="0"/>
          </a:p>
          <a:p>
            <a:pPr marL="0" indent="0">
              <a:buNone/>
            </a:pPr>
            <a:r>
              <a:rPr lang="ja-JP" altLang="en-US" sz="2200" dirty="0" smtClean="0"/>
              <a:t>天皇陛下「生前退位」のご意向</a:t>
            </a:r>
            <a:endParaRPr lang="en-US" altLang="ja-JP" sz="2200" dirty="0" smtClean="0"/>
          </a:p>
          <a:p>
            <a:pPr marL="0" indent="0">
              <a:buNone/>
            </a:pPr>
            <a:r>
              <a:rPr lang="en-US" altLang="ja-JP" sz="2600" dirty="0" smtClean="0">
                <a:hlinkClick r:id="rId3"/>
              </a:rPr>
              <a:t>http://www3.nhk.or.jp/news/web_tokushu/2016_0719.html</a:t>
            </a:r>
            <a:r>
              <a:rPr lang="ja-JP" altLang="en-US" sz="2600" dirty="0" smtClean="0"/>
              <a:t> 　（</a:t>
            </a:r>
            <a:r>
              <a:rPr lang="en-US" altLang="ja-JP" sz="2600" dirty="0" smtClean="0"/>
              <a:t>7/20</a:t>
            </a:r>
            <a:r>
              <a:rPr lang="ja-JP" altLang="en-US" sz="2600" dirty="0" smtClean="0"/>
              <a:t>閲覧）</a:t>
            </a:r>
            <a:endParaRPr lang="en-US" altLang="ja-JP" sz="2600" dirty="0"/>
          </a:p>
          <a:p>
            <a:r>
              <a:rPr kumimoji="1" lang="ja-JP" altLang="en-US" dirty="0" smtClean="0"/>
              <a:t>皇室典範</a:t>
            </a:r>
            <a:endParaRPr kumimoji="1" lang="en-US" altLang="ja-JP" dirty="0" smtClean="0"/>
          </a:p>
          <a:p>
            <a:pPr marL="0" indent="0">
              <a:buNone/>
            </a:pPr>
            <a:r>
              <a:rPr lang="en-US" altLang="ja-JP" sz="2400" dirty="0" smtClean="0">
                <a:hlinkClick r:id="rId4"/>
              </a:rPr>
              <a:t>http</a:t>
            </a:r>
            <a:r>
              <a:rPr lang="en-US" altLang="ja-JP" sz="2400" dirty="0">
                <a:hlinkClick r:id="rId4"/>
              </a:rPr>
              <a:t>://</a:t>
            </a:r>
            <a:r>
              <a:rPr lang="en-US" altLang="ja-JP" sz="2400" dirty="0" smtClean="0">
                <a:hlinkClick r:id="rId4"/>
              </a:rPr>
              <a:t>law.e-gov.go.jp/htmldata/S22/S22HO003.html</a:t>
            </a:r>
            <a:r>
              <a:rPr lang="ja-JP" altLang="en-US" sz="2400" dirty="0"/>
              <a:t>　</a:t>
            </a:r>
            <a:r>
              <a:rPr lang="ja-JP" altLang="en-US" sz="2400" dirty="0" smtClean="0"/>
              <a:t>（</a:t>
            </a:r>
            <a:r>
              <a:rPr lang="en-US" altLang="ja-JP" sz="2400" dirty="0" smtClean="0"/>
              <a:t>7/20</a:t>
            </a:r>
            <a:r>
              <a:rPr lang="ja-JP" altLang="en-US" sz="2400" dirty="0" smtClean="0"/>
              <a:t>閲覧）</a:t>
            </a:r>
            <a:endParaRPr kumimoji="1" lang="ja-JP" altLang="en-US" sz="2400" dirty="0"/>
          </a:p>
        </p:txBody>
      </p:sp>
    </p:spTree>
    <p:extLst>
      <p:ext uri="{BB962C8B-B14F-4D97-AF65-F5344CB8AC3E}">
        <p14:creationId xmlns:p14="http://schemas.microsoft.com/office/powerpoint/2010/main" val="276142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興味を持った点</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天皇の交代は一生にそう何度も起こるものではない</a:t>
            </a:r>
            <a:endParaRPr kumimoji="1" lang="en-US" altLang="ja-JP" dirty="0" smtClean="0"/>
          </a:p>
          <a:p>
            <a:endParaRPr kumimoji="1" lang="en-US" altLang="ja-JP" dirty="0" smtClean="0"/>
          </a:p>
          <a:p>
            <a:r>
              <a:rPr lang="ja-JP" altLang="en-US" dirty="0" smtClean="0"/>
              <a:t>摂政による代行ではなく、生前</a:t>
            </a:r>
            <a:r>
              <a:rPr lang="ja-JP" altLang="en-US" dirty="0" smtClean="0"/>
              <a:t>の</a:t>
            </a:r>
            <a:r>
              <a:rPr lang="ja-JP" altLang="en-US" dirty="0"/>
              <a:t>交代</a:t>
            </a:r>
            <a:r>
              <a:rPr lang="ja-JP" altLang="en-US" dirty="0" smtClean="0"/>
              <a:t>は</a:t>
            </a:r>
            <a:r>
              <a:rPr lang="ja-JP" altLang="en-US" dirty="0" smtClean="0"/>
              <a:t>稀</a:t>
            </a:r>
            <a:endParaRPr lang="en-US" altLang="ja-JP" dirty="0" smtClean="0"/>
          </a:p>
          <a:p>
            <a:endParaRPr lang="en-US" altLang="ja-JP" dirty="0" smtClean="0"/>
          </a:p>
          <a:p>
            <a:r>
              <a:rPr kumimoji="1" lang="ja-JP" altLang="en-US" dirty="0"/>
              <a:t>後継</a:t>
            </a:r>
            <a:r>
              <a:rPr kumimoji="1" lang="ja-JP" altLang="en-US" dirty="0" smtClean="0"/>
              <a:t>の</a:t>
            </a:r>
            <a:r>
              <a:rPr kumimoji="1" lang="ja-JP" altLang="en-US" dirty="0"/>
              <a:t>不在</a:t>
            </a:r>
            <a:r>
              <a:rPr kumimoji="1" lang="ja-JP" altLang="en-US" dirty="0" smtClean="0"/>
              <a:t>や女性宮家問題など、しばしば話題となっている</a:t>
            </a:r>
            <a:endParaRPr kumimoji="1" lang="ja-JP" altLang="en-US" dirty="0"/>
          </a:p>
        </p:txBody>
      </p:sp>
    </p:spTree>
    <p:extLst>
      <p:ext uri="{BB962C8B-B14F-4D97-AF65-F5344CB8AC3E}">
        <p14:creationId xmlns:p14="http://schemas.microsoft.com/office/powerpoint/2010/main" val="413324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記事の概要</a:t>
            </a:r>
            <a:endParaRPr kumimoji="1" lang="ja-JP" altLang="en-US" dirty="0"/>
          </a:p>
        </p:txBody>
      </p:sp>
      <p:sp>
        <p:nvSpPr>
          <p:cNvPr id="3" name="コンテンツ プレースホルダー 2"/>
          <p:cNvSpPr>
            <a:spLocks noGrp="1"/>
          </p:cNvSpPr>
          <p:nvPr>
            <p:ph idx="1"/>
          </p:nvPr>
        </p:nvSpPr>
        <p:spPr>
          <a:xfrm>
            <a:off x="838200" y="1825624"/>
            <a:ext cx="10515600" cy="4733671"/>
          </a:xfrm>
        </p:spPr>
        <p:txBody>
          <a:bodyPr>
            <a:normAutofit/>
          </a:bodyPr>
          <a:lstStyle/>
          <a:p>
            <a:r>
              <a:rPr kumimoji="1" lang="ja-JP" altLang="en-US" dirty="0" smtClean="0"/>
              <a:t>天皇が数年中にも生前退位を検討している</a:t>
            </a:r>
            <a:endParaRPr kumimoji="1" lang="en-US" altLang="ja-JP" dirty="0" smtClean="0"/>
          </a:p>
          <a:p>
            <a:endParaRPr kumimoji="1" lang="en-US" altLang="ja-JP" dirty="0" smtClean="0"/>
          </a:p>
          <a:p>
            <a:r>
              <a:rPr lang="ja-JP" altLang="en-US" dirty="0" smtClean="0"/>
              <a:t>明治</a:t>
            </a:r>
            <a:r>
              <a:rPr lang="en-US" altLang="ja-JP" dirty="0" smtClean="0"/>
              <a:t>22</a:t>
            </a:r>
            <a:r>
              <a:rPr lang="ja-JP" altLang="en-US" dirty="0" smtClean="0"/>
              <a:t>年以降、法的に崩御以外での代替わりは認められておらず、皇室典範の改定や加筆、拡大解釈など検討が続いている</a:t>
            </a:r>
            <a:endParaRPr lang="en-US" altLang="ja-JP" dirty="0" smtClean="0"/>
          </a:p>
          <a:p>
            <a:endParaRPr lang="en-US" altLang="ja-JP" dirty="0" smtClean="0"/>
          </a:p>
          <a:p>
            <a:r>
              <a:rPr kumimoji="1" lang="ja-JP" altLang="en-US" dirty="0"/>
              <a:t>法改正</a:t>
            </a:r>
            <a:r>
              <a:rPr kumimoji="1" lang="ja-JP" altLang="en-US" dirty="0" smtClean="0"/>
              <a:t>のほかにも、いくつかの問題が予想されており、難航が予想される</a:t>
            </a:r>
            <a:endParaRPr kumimoji="1" lang="en-US" altLang="ja-JP" dirty="0" smtClean="0"/>
          </a:p>
          <a:p>
            <a:endParaRPr lang="en-US" altLang="ja-JP" dirty="0"/>
          </a:p>
          <a:p>
            <a:r>
              <a:rPr lang="ja-JP" altLang="en-US" dirty="0" smtClean="0"/>
              <a:t>象徴天皇のあり方や皇位継承の問題など、皇室制度を巡る諸問題の再検討が必要である</a:t>
            </a:r>
            <a:endParaRPr kumimoji="1" lang="ja-JP" altLang="en-US" dirty="0"/>
          </a:p>
        </p:txBody>
      </p:sp>
    </p:spTree>
    <p:extLst>
      <p:ext uri="{BB962C8B-B14F-4D97-AF65-F5344CB8AC3E}">
        <p14:creationId xmlns:p14="http://schemas.microsoft.com/office/powerpoint/2010/main" val="875138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初読</a:t>
            </a:r>
            <a:r>
              <a:rPr kumimoji="1" lang="ja-JP" altLang="en-US" dirty="0" smtClean="0"/>
              <a:t>の</a:t>
            </a:r>
            <a:r>
              <a:rPr kumimoji="1" lang="ja-JP" altLang="en-US" dirty="0" smtClean="0"/>
              <a:t>感想</a:t>
            </a:r>
            <a:endParaRPr kumimoji="1" lang="ja-JP" altLang="en-US" dirty="0"/>
          </a:p>
        </p:txBody>
      </p:sp>
      <p:sp>
        <p:nvSpPr>
          <p:cNvPr id="3" name="コンテンツ プレースホルダー 2"/>
          <p:cNvSpPr>
            <a:spLocks noGrp="1"/>
          </p:cNvSpPr>
          <p:nvPr>
            <p:ph idx="1"/>
          </p:nvPr>
        </p:nvSpPr>
        <p:spPr/>
        <p:txBody>
          <a:bodyPr>
            <a:normAutofit/>
          </a:bodyPr>
          <a:lstStyle/>
          <a:p>
            <a:pPr>
              <a:lnSpc>
                <a:spcPct val="150000"/>
              </a:lnSpc>
            </a:pPr>
            <a:r>
              <a:rPr kumimoji="1" lang="ja-JP" altLang="en-US" dirty="0" smtClean="0"/>
              <a:t>近年だけでも骨粗しょう症やマイコプラズマ肺炎などの病気、冠動脈バイパス手術の執刀など、年齢からくる体力の衰えが顕著なのにもかかわらず、通常の公務に加えて熊本地震の見舞いを行うなど激務を続けているため、退位そのものは妥当な判断だと感じた</a:t>
            </a:r>
            <a:r>
              <a:rPr kumimoji="1" lang="ja-JP" altLang="en-US" dirty="0" smtClean="0"/>
              <a:t>。</a:t>
            </a:r>
            <a:endParaRPr kumimoji="1" lang="en-US" altLang="ja-JP" dirty="0" smtClean="0"/>
          </a:p>
          <a:p>
            <a:pPr>
              <a:lnSpc>
                <a:spcPct val="150000"/>
              </a:lnSpc>
            </a:pPr>
            <a:r>
              <a:rPr lang="ja-JP" altLang="en-US" dirty="0" smtClean="0"/>
              <a:t>皇位</a:t>
            </a:r>
            <a:r>
              <a:rPr lang="ja-JP" altLang="en-US" dirty="0"/>
              <a:t>継承</a:t>
            </a:r>
            <a:r>
              <a:rPr lang="ja-JP" altLang="en-US" dirty="0" smtClean="0"/>
              <a:t>の条件や、今回問題になっている生前退位そのものについて疑問を持った</a:t>
            </a:r>
            <a:endParaRPr kumimoji="1" lang="ja-JP" altLang="en-US" dirty="0"/>
          </a:p>
        </p:txBody>
      </p:sp>
    </p:spTree>
    <p:extLst>
      <p:ext uri="{BB962C8B-B14F-4D97-AF65-F5344CB8AC3E}">
        <p14:creationId xmlns:p14="http://schemas.microsoft.com/office/powerpoint/2010/main" val="2526732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天皇の退位について</a:t>
            </a:r>
            <a:endParaRPr kumimoji="1" lang="ja-JP" altLang="en-US" dirty="0"/>
          </a:p>
        </p:txBody>
      </p:sp>
      <p:sp>
        <p:nvSpPr>
          <p:cNvPr id="3" name="コンテンツ プレースホルダー 2"/>
          <p:cNvSpPr>
            <a:spLocks noGrp="1"/>
          </p:cNvSpPr>
          <p:nvPr>
            <p:ph idx="1"/>
          </p:nvPr>
        </p:nvSpPr>
        <p:spPr>
          <a:xfrm>
            <a:off x="838200" y="1690688"/>
            <a:ext cx="10515600" cy="5331904"/>
          </a:xfrm>
        </p:spPr>
        <p:txBody>
          <a:bodyPr>
            <a:normAutofit/>
          </a:bodyPr>
          <a:lstStyle/>
          <a:p>
            <a:pPr marL="0" indent="0">
              <a:buNone/>
            </a:pPr>
            <a:r>
              <a:rPr kumimoji="1" lang="ja-JP" altLang="en-US" dirty="0" smtClean="0"/>
              <a:t>皇室典範では、</a:t>
            </a:r>
            <a:endParaRPr kumimoji="1" lang="en-US" altLang="ja-JP" dirty="0" smtClean="0"/>
          </a:p>
          <a:p>
            <a:pPr marL="0" indent="0">
              <a:buNone/>
            </a:pPr>
            <a:r>
              <a:rPr lang="ja-JP" altLang="en-US" dirty="0" smtClean="0"/>
              <a:t>「</a:t>
            </a:r>
            <a:r>
              <a:rPr lang="ja-JP" altLang="ja-JP" dirty="0"/>
              <a:t>天皇が崩じたときは、皇嗣が、直ちに卽位する。</a:t>
            </a:r>
            <a:r>
              <a:rPr lang="ja-JP" altLang="en-US" dirty="0" smtClean="0"/>
              <a:t>」（皇室典範 第</a:t>
            </a:r>
            <a:r>
              <a:rPr lang="en-US" altLang="ja-JP" dirty="0" smtClean="0"/>
              <a:t>4</a:t>
            </a:r>
            <a:r>
              <a:rPr lang="ja-JP" altLang="en-US" dirty="0" smtClean="0"/>
              <a:t>條）　</a:t>
            </a:r>
            <a:endParaRPr lang="en-US" altLang="ja-JP" dirty="0" smtClean="0"/>
          </a:p>
          <a:p>
            <a:pPr marL="0" indent="0">
              <a:buNone/>
            </a:pPr>
            <a:r>
              <a:rPr kumimoji="1" lang="ja-JP" altLang="en-US" dirty="0" smtClean="0"/>
              <a:t>とあり、天皇が生きながらに公務を全うできなくなり、退位や禅譲をされることは想定されていない。</a:t>
            </a:r>
            <a:endParaRPr kumimoji="1" lang="en-US" altLang="ja-JP" dirty="0" smtClean="0"/>
          </a:p>
          <a:p>
            <a:pPr marL="0" indent="0">
              <a:buNone/>
            </a:pPr>
            <a:r>
              <a:rPr lang="ja-JP" altLang="en-US" dirty="0" smtClean="0"/>
              <a:t>ただし、</a:t>
            </a:r>
            <a:endParaRPr lang="en-US" altLang="ja-JP" dirty="0" smtClean="0"/>
          </a:p>
          <a:p>
            <a:pPr marL="0" indent="0">
              <a:buNone/>
            </a:pPr>
            <a:r>
              <a:rPr kumimoji="1" lang="ja-JP" altLang="en-US" dirty="0" smtClean="0"/>
              <a:t>「</a:t>
            </a:r>
            <a:r>
              <a:rPr lang="ja-JP" altLang="ja-JP" dirty="0"/>
              <a:t>天皇が成年に達しないときは、攝政を置く。</a:t>
            </a:r>
          </a:p>
          <a:p>
            <a:pPr marL="0" indent="0">
              <a:buNone/>
            </a:pPr>
            <a:r>
              <a:rPr lang="ja-JP" altLang="ja-JP" dirty="0"/>
              <a:t>天皇が、精神若しくは身体の重患又は重大な事故により、國事に関する行爲をみずからすることができないときは、皇室会議の議により、攝政を置く</a:t>
            </a:r>
            <a:r>
              <a:rPr lang="ja-JP" altLang="ja-JP" dirty="0" smtClean="0"/>
              <a:t>。</a:t>
            </a:r>
            <a:r>
              <a:rPr kumimoji="1" lang="ja-JP" altLang="en-US" dirty="0" smtClean="0"/>
              <a:t>」（皇室典範 第</a:t>
            </a:r>
            <a:r>
              <a:rPr kumimoji="1" lang="en-US" altLang="ja-JP" dirty="0" smtClean="0"/>
              <a:t>16</a:t>
            </a:r>
            <a:r>
              <a:rPr kumimoji="1" lang="ja-JP" altLang="en-US" dirty="0" smtClean="0"/>
              <a:t>條）</a:t>
            </a:r>
            <a:endParaRPr kumimoji="1" lang="en-US" altLang="ja-JP" dirty="0" smtClean="0"/>
          </a:p>
          <a:p>
            <a:pPr marL="0" indent="0">
              <a:buNone/>
            </a:pPr>
            <a:r>
              <a:rPr lang="ja-JP" altLang="en-US" dirty="0" smtClean="0"/>
              <a:t>とあり、この条文への加筆により、摂政を置くことが一例として検討される（</a:t>
            </a:r>
            <a:r>
              <a:rPr lang="en-US" altLang="ja-JP" dirty="0" smtClean="0"/>
              <a:t>7/20</a:t>
            </a:r>
            <a:r>
              <a:rPr lang="ja-JP" altLang="en-US" dirty="0" smtClean="0"/>
              <a:t> 朝日新聞）</a:t>
            </a:r>
            <a:endParaRPr lang="en-US" altLang="ja-JP" dirty="0"/>
          </a:p>
          <a:p>
            <a:pPr marL="0" indent="0">
              <a:buNone/>
            </a:pPr>
            <a:endParaRPr kumimoji="1" lang="ja-JP" altLang="en-US" dirty="0"/>
          </a:p>
        </p:txBody>
      </p:sp>
    </p:spTree>
    <p:extLst>
      <p:ext uri="{BB962C8B-B14F-4D97-AF65-F5344CB8AC3E}">
        <p14:creationId xmlns:p14="http://schemas.microsoft.com/office/powerpoint/2010/main" val="58747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その他の問題</a:t>
            </a:r>
            <a:endParaRPr kumimoji="1" lang="ja-JP" altLang="en-US" dirty="0"/>
          </a:p>
        </p:txBody>
      </p:sp>
      <p:sp>
        <p:nvSpPr>
          <p:cNvPr id="3" name="コンテンツ プレースホルダー 2"/>
          <p:cNvSpPr>
            <a:spLocks noGrp="1"/>
          </p:cNvSpPr>
          <p:nvPr>
            <p:ph idx="1"/>
          </p:nvPr>
        </p:nvSpPr>
        <p:spPr>
          <a:xfrm>
            <a:off x="838200" y="1825624"/>
            <a:ext cx="10515600" cy="5148200"/>
          </a:xfrm>
        </p:spPr>
        <p:txBody>
          <a:bodyPr>
            <a:normAutofit lnSpcReduction="10000"/>
          </a:bodyPr>
          <a:lstStyle/>
          <a:p>
            <a:pPr marL="0" indent="0">
              <a:buNone/>
            </a:pPr>
            <a:r>
              <a:rPr kumimoji="1" lang="ja-JP" altLang="en-US" dirty="0" smtClean="0"/>
              <a:t>天皇の意向を受け、国会審議で提起された論点は</a:t>
            </a:r>
            <a:r>
              <a:rPr lang="ja-JP" altLang="en-US" dirty="0"/>
              <a:t>主</a:t>
            </a:r>
            <a:r>
              <a:rPr lang="ja-JP" altLang="en-US" dirty="0" smtClean="0"/>
              <a:t>に</a:t>
            </a:r>
            <a:r>
              <a:rPr lang="ja-JP" altLang="en-US" dirty="0"/>
              <a:t>以下</a:t>
            </a:r>
            <a:r>
              <a:rPr lang="ja-JP" altLang="en-US" dirty="0" smtClean="0"/>
              <a:t>の通りである。</a:t>
            </a:r>
            <a:endParaRPr lang="en-US" altLang="ja-JP" dirty="0" smtClean="0"/>
          </a:p>
          <a:p>
            <a:r>
              <a:rPr kumimoji="1" lang="ja-JP" altLang="en-US" dirty="0" smtClean="0"/>
              <a:t>退位</a:t>
            </a:r>
            <a:r>
              <a:rPr kumimoji="1" lang="ja-JP" altLang="en-US" dirty="0"/>
              <a:t>後</a:t>
            </a:r>
            <a:r>
              <a:rPr kumimoji="1" lang="ja-JP" altLang="en-US" dirty="0" smtClean="0"/>
              <a:t>の問題</a:t>
            </a:r>
            <a:endParaRPr kumimoji="1" lang="en-US" altLang="ja-JP" dirty="0" smtClean="0"/>
          </a:p>
          <a:p>
            <a:pPr marL="0" indent="0">
              <a:buNone/>
            </a:pPr>
            <a:r>
              <a:rPr lang="ja-JP" altLang="en-US" dirty="0" smtClean="0"/>
              <a:t>退位後の天皇が「上皇」などとして政治に関与し続けることはないか</a:t>
            </a:r>
            <a:endParaRPr kumimoji="1" lang="en-US" altLang="ja-JP" dirty="0" smtClean="0"/>
          </a:p>
          <a:p>
            <a:r>
              <a:rPr lang="ja-JP" altLang="en-US" dirty="0"/>
              <a:t>退位</a:t>
            </a:r>
            <a:r>
              <a:rPr lang="ja-JP" altLang="en-US" dirty="0" smtClean="0"/>
              <a:t>の</a:t>
            </a:r>
            <a:r>
              <a:rPr lang="ja-JP" altLang="en-US" dirty="0"/>
              <a:t>強制</a:t>
            </a:r>
            <a:r>
              <a:rPr lang="ja-JP" altLang="en-US" dirty="0" smtClean="0"/>
              <a:t>問題</a:t>
            </a:r>
            <a:endParaRPr lang="en-US" altLang="ja-JP" dirty="0" smtClean="0"/>
          </a:p>
          <a:p>
            <a:pPr marL="0" indent="0">
              <a:buNone/>
            </a:pPr>
            <a:r>
              <a:rPr lang="ja-JP" altLang="en-US" dirty="0" smtClean="0"/>
              <a:t>天皇</a:t>
            </a:r>
            <a:r>
              <a:rPr lang="ja-JP" altLang="en-US" dirty="0"/>
              <a:t>自身</a:t>
            </a:r>
            <a:r>
              <a:rPr lang="ja-JP" altLang="en-US" dirty="0" smtClean="0"/>
              <a:t>の</a:t>
            </a:r>
            <a:r>
              <a:rPr lang="ja-JP" altLang="en-US" dirty="0"/>
              <a:t>意思</a:t>
            </a:r>
            <a:r>
              <a:rPr lang="ja-JP" altLang="en-US" dirty="0" smtClean="0"/>
              <a:t>ではなく、外部の圧力により退位を迫られることはないか</a:t>
            </a:r>
            <a:endParaRPr lang="en-US" altLang="ja-JP" dirty="0" smtClean="0"/>
          </a:p>
          <a:p>
            <a:r>
              <a:rPr kumimoji="1" lang="ja-JP" altLang="en-US" dirty="0" smtClean="0"/>
              <a:t>象徴天皇制との整合性問題</a:t>
            </a:r>
            <a:endParaRPr kumimoji="1" lang="en-US" altLang="ja-JP" dirty="0" smtClean="0"/>
          </a:p>
          <a:p>
            <a:pPr marL="0" indent="0">
              <a:buNone/>
            </a:pPr>
            <a:r>
              <a:rPr lang="ja-JP" altLang="en-US" dirty="0"/>
              <a:t>恣意的</a:t>
            </a:r>
            <a:r>
              <a:rPr lang="ja-JP" altLang="en-US" dirty="0" smtClean="0"/>
              <a:t>な</a:t>
            </a:r>
            <a:r>
              <a:rPr lang="ja-JP" altLang="en-US" dirty="0"/>
              <a:t>退</a:t>
            </a:r>
            <a:r>
              <a:rPr lang="ja-JP" altLang="en-US" dirty="0" smtClean="0"/>
              <a:t>位を認めた場合、憲法が定める「国民の総意に基づく」という天皇の地位と矛盾しないか</a:t>
            </a:r>
            <a:endParaRPr lang="en-US" altLang="ja-JP" dirty="0" smtClean="0"/>
          </a:p>
          <a:p>
            <a:pPr marL="0" indent="0" algn="r">
              <a:buNone/>
            </a:pPr>
            <a:r>
              <a:rPr kumimoji="1" lang="ja-JP" altLang="en-US" dirty="0" smtClean="0"/>
              <a:t>（</a:t>
            </a:r>
            <a:r>
              <a:rPr kumimoji="1" lang="en-US" altLang="ja-JP" dirty="0" smtClean="0"/>
              <a:t>7/20</a:t>
            </a:r>
            <a:r>
              <a:rPr kumimoji="1" lang="ja-JP" altLang="en-US" dirty="0" smtClean="0"/>
              <a:t>　朝日新聞）</a:t>
            </a:r>
            <a:endParaRPr kumimoji="1" lang="ja-JP" altLang="en-US" dirty="0"/>
          </a:p>
        </p:txBody>
      </p:sp>
    </p:spTree>
    <p:extLst>
      <p:ext uri="{BB962C8B-B14F-4D97-AF65-F5344CB8AC3E}">
        <p14:creationId xmlns:p14="http://schemas.microsoft.com/office/powerpoint/2010/main" val="116687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過去の類例への対応</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摂政</a:t>
            </a:r>
            <a:endParaRPr kumimoji="1" lang="en-US" altLang="ja-JP" dirty="0" smtClean="0"/>
          </a:p>
          <a:p>
            <a:pPr marL="0" indent="0">
              <a:buNone/>
            </a:pPr>
            <a:r>
              <a:rPr lang="ja-JP" altLang="en-US" dirty="0" smtClean="0"/>
              <a:t>大正天皇の病が重くなった</a:t>
            </a:r>
            <a:r>
              <a:rPr lang="en-US" altLang="ja-JP" dirty="0" smtClean="0"/>
              <a:t>1921</a:t>
            </a:r>
            <a:r>
              <a:rPr lang="ja-JP" altLang="en-US" dirty="0" smtClean="0"/>
              <a:t>年、当時皇太子だった昭和天皇が「摂政」に就任</a:t>
            </a:r>
            <a:endParaRPr lang="en-US" altLang="ja-JP" dirty="0" smtClean="0"/>
          </a:p>
          <a:p>
            <a:pPr marL="0" indent="0">
              <a:buNone/>
            </a:pPr>
            <a:endParaRPr kumimoji="1" lang="en-US" altLang="ja-JP" dirty="0" smtClean="0"/>
          </a:p>
          <a:p>
            <a:pPr marL="0" indent="0">
              <a:buNone/>
            </a:pPr>
            <a:r>
              <a:rPr lang="ja-JP" altLang="en-US" dirty="0" smtClean="0"/>
              <a:t>臨時代行</a:t>
            </a:r>
            <a:endParaRPr lang="en-US" altLang="ja-JP" dirty="0" smtClean="0"/>
          </a:p>
          <a:p>
            <a:pPr marL="0" indent="0">
              <a:buNone/>
            </a:pPr>
            <a:r>
              <a:rPr kumimoji="1" lang="ja-JP" altLang="en-US" dirty="0"/>
              <a:t>昭和天皇</a:t>
            </a:r>
            <a:r>
              <a:rPr kumimoji="1" lang="ja-JP" altLang="en-US" dirty="0" smtClean="0"/>
              <a:t>の</a:t>
            </a:r>
            <a:r>
              <a:rPr kumimoji="1" lang="ja-JP" altLang="en-US" dirty="0"/>
              <a:t>病</a:t>
            </a:r>
            <a:r>
              <a:rPr kumimoji="1" lang="ja-JP" altLang="en-US" dirty="0" smtClean="0"/>
              <a:t>が</a:t>
            </a:r>
            <a:r>
              <a:rPr kumimoji="1" lang="ja-JP" altLang="en-US" dirty="0"/>
              <a:t>重</a:t>
            </a:r>
            <a:r>
              <a:rPr kumimoji="1" lang="ja-JP" altLang="en-US" dirty="0" smtClean="0"/>
              <a:t>くなった</a:t>
            </a:r>
            <a:r>
              <a:rPr kumimoji="1" lang="en-US" altLang="ja-JP" dirty="0" smtClean="0"/>
              <a:t>80</a:t>
            </a:r>
            <a:r>
              <a:rPr kumimoji="1" lang="ja-JP" altLang="en-US" dirty="0" smtClean="0"/>
              <a:t>年代後半、当時皇太子だった今の天皇陛下や、今の皇太子</a:t>
            </a:r>
            <a:r>
              <a:rPr lang="ja-JP" altLang="ja-JP" dirty="0" smtClean="0"/>
              <a:t>浩宮</a:t>
            </a:r>
            <a:r>
              <a:rPr lang="ja-JP" altLang="en-US" dirty="0" smtClean="0"/>
              <a:t>さまが国事行為を臨時代行</a:t>
            </a:r>
            <a:endParaRPr lang="en-US" altLang="ja-JP" dirty="0" smtClean="0"/>
          </a:p>
          <a:p>
            <a:pPr marL="0" indent="0" algn="r">
              <a:buNone/>
            </a:pPr>
            <a:r>
              <a:rPr kumimoji="1" lang="ja-JP" altLang="en-US" dirty="0" smtClean="0"/>
              <a:t>（</a:t>
            </a:r>
            <a:r>
              <a:rPr kumimoji="1" lang="en-US" altLang="ja-JP" dirty="0" smtClean="0"/>
              <a:t>7/20</a:t>
            </a:r>
            <a:r>
              <a:rPr kumimoji="1" lang="ja-JP" altLang="en-US" dirty="0" smtClean="0"/>
              <a:t>　朝日新聞）</a:t>
            </a:r>
            <a:endParaRPr kumimoji="1" lang="ja-JP" altLang="en-US" dirty="0"/>
          </a:p>
        </p:txBody>
      </p:sp>
    </p:spTree>
    <p:extLst>
      <p:ext uri="{BB962C8B-B14F-4D97-AF65-F5344CB8AC3E}">
        <p14:creationId xmlns:p14="http://schemas.microsoft.com/office/powerpoint/2010/main" val="182540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新聞</a:t>
            </a:r>
            <a:r>
              <a:rPr kumimoji="1" lang="ja-JP" altLang="en-US" dirty="0" smtClean="0"/>
              <a:t>の</a:t>
            </a:r>
            <a:r>
              <a:rPr kumimoji="1" lang="ja-JP" altLang="en-US" dirty="0" smtClean="0"/>
              <a:t>見解</a:t>
            </a:r>
            <a:endParaRPr kumimoji="1" lang="ja-JP" altLang="en-US" dirty="0"/>
          </a:p>
        </p:txBody>
      </p:sp>
      <p:sp>
        <p:nvSpPr>
          <p:cNvPr id="3" name="コンテンツ プレースホルダー 2"/>
          <p:cNvSpPr>
            <a:spLocks noGrp="1"/>
          </p:cNvSpPr>
          <p:nvPr>
            <p:ph idx="1"/>
          </p:nvPr>
        </p:nvSpPr>
        <p:spPr>
          <a:xfrm>
            <a:off x="838200" y="1690688"/>
            <a:ext cx="10515600" cy="5283136"/>
          </a:xfrm>
        </p:spPr>
        <p:txBody>
          <a:bodyPr>
            <a:normAutofit fontScale="92500" lnSpcReduction="20000"/>
          </a:bodyPr>
          <a:lstStyle/>
          <a:p>
            <a:pPr marL="0" indent="0">
              <a:buNone/>
            </a:pPr>
            <a:r>
              <a:rPr lang="ja-JP" altLang="en-US" dirty="0" smtClean="0"/>
              <a:t>　天皇陛下が、皇太子さまに皇位を譲る生前退位の意向を示されていることが分かった。</a:t>
            </a:r>
          </a:p>
          <a:p>
            <a:pPr marL="0" indent="0">
              <a:buNone/>
            </a:pPr>
            <a:r>
              <a:rPr lang="ja-JP" altLang="en-US" dirty="0" smtClean="0"/>
              <a:t>　差し迫った健康上の問題が理由ではなく、少なくとも１年前から周囲に言及していたとされる。驚きとともに共感を持った人も多かったのではないか。</a:t>
            </a:r>
          </a:p>
          <a:p>
            <a:pPr marL="0" indent="0">
              <a:buNone/>
            </a:pPr>
            <a:r>
              <a:rPr lang="ja-JP" altLang="en-US" dirty="0" smtClean="0"/>
              <a:t>　陛下には「象徴としての地位と活動は一体不離」との固い信念があるという。公務を誠実に務めたいとの姿勢は一貫している。</a:t>
            </a:r>
            <a:endParaRPr lang="en-US" altLang="ja-JP" dirty="0" smtClean="0"/>
          </a:p>
          <a:p>
            <a:pPr marL="0" indent="0">
              <a:buNone/>
            </a:pPr>
            <a:r>
              <a:rPr kumimoji="1" lang="ja-JP" altLang="en-US" dirty="0" smtClean="0"/>
              <a:t>（中略）</a:t>
            </a:r>
            <a:endParaRPr kumimoji="1" lang="en-US" altLang="ja-JP" dirty="0" smtClean="0"/>
          </a:p>
          <a:p>
            <a:pPr marL="0" indent="0">
              <a:buNone/>
            </a:pPr>
            <a:r>
              <a:rPr lang="ja-JP" altLang="en-US" dirty="0" smtClean="0"/>
              <a:t>　陛下は今春にも、身近な関係者に「天皇である以上は公務を全うする」との趣旨の考えを示したという。</a:t>
            </a:r>
          </a:p>
          <a:p>
            <a:pPr marL="0" indent="0">
              <a:buNone/>
            </a:pPr>
            <a:r>
              <a:rPr lang="ja-JP" altLang="en-US" dirty="0" smtClean="0"/>
              <a:t>　他方で「年齢というものを感じることも多くなり、行事の時に間違えることもありました」（１５年の誕生日会見）とも述べている。</a:t>
            </a:r>
          </a:p>
          <a:p>
            <a:pPr marL="0" indent="0">
              <a:buNone/>
            </a:pPr>
            <a:r>
              <a:rPr lang="ja-JP" altLang="en-US" dirty="0" smtClean="0"/>
              <a:t>　これらの発言から、公務を減らさざるを得ないのであれば、天皇の地位にとどまるべきではないとの思いも見え隠れするようだ。</a:t>
            </a:r>
            <a:endParaRPr kumimoji="1" lang="en-US" altLang="ja-JP" dirty="0" smtClean="0"/>
          </a:p>
          <a:p>
            <a:pPr marL="0" indent="0">
              <a:buNone/>
            </a:pPr>
            <a:r>
              <a:rPr kumimoji="1" lang="ja-JP" altLang="en-US" dirty="0" smtClean="0"/>
              <a:t>（</a:t>
            </a:r>
            <a:r>
              <a:rPr kumimoji="1" lang="en-US" altLang="ja-JP" dirty="0" smtClean="0"/>
              <a:t>7/15</a:t>
            </a:r>
            <a:r>
              <a:rPr kumimoji="1" lang="ja-JP" altLang="en-US" dirty="0" smtClean="0"/>
              <a:t> 南日本新聞 社説より一部抜粋）</a:t>
            </a:r>
            <a:endParaRPr kumimoji="1" lang="en-US" altLang="ja-JP" dirty="0" smtClean="0"/>
          </a:p>
        </p:txBody>
      </p:sp>
    </p:spTree>
    <p:extLst>
      <p:ext uri="{BB962C8B-B14F-4D97-AF65-F5344CB8AC3E}">
        <p14:creationId xmlns:p14="http://schemas.microsoft.com/office/powerpoint/2010/main" val="3466383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新聞</a:t>
            </a:r>
            <a:r>
              <a:rPr kumimoji="1" lang="ja-JP" altLang="en-US" dirty="0" smtClean="0"/>
              <a:t>の</a:t>
            </a:r>
            <a:r>
              <a:rPr kumimoji="1" lang="ja-JP" altLang="en-US" dirty="0" smtClean="0"/>
              <a:t>見解</a:t>
            </a:r>
            <a:endParaRPr kumimoji="1" lang="ja-JP" altLang="en-US" dirty="0"/>
          </a:p>
        </p:txBody>
      </p:sp>
      <p:sp>
        <p:nvSpPr>
          <p:cNvPr id="3" name="コンテンツ プレースホルダー 2"/>
          <p:cNvSpPr>
            <a:spLocks noGrp="1"/>
          </p:cNvSpPr>
          <p:nvPr>
            <p:ph idx="1"/>
          </p:nvPr>
        </p:nvSpPr>
        <p:spPr>
          <a:xfrm>
            <a:off x="838200" y="1825624"/>
            <a:ext cx="10515600" cy="5184776"/>
          </a:xfrm>
        </p:spPr>
        <p:txBody>
          <a:bodyPr>
            <a:normAutofit lnSpcReduction="10000"/>
          </a:bodyPr>
          <a:lstStyle/>
          <a:p>
            <a:pPr marL="0" indent="0">
              <a:buNone/>
            </a:pPr>
            <a:r>
              <a:rPr lang="ja-JP" altLang="en-US" dirty="0" smtClean="0"/>
              <a:t>　天皇陛下が、皇太子さまに皇位を譲る「生前退位」の意向を持たれていることが分かった。</a:t>
            </a:r>
          </a:p>
          <a:p>
            <a:pPr marL="0" indent="0">
              <a:buNone/>
            </a:pPr>
            <a:r>
              <a:rPr lang="ja-JP" altLang="en-US" dirty="0" smtClean="0"/>
              <a:t>　陛下のご意思を重く受け止めたい。</a:t>
            </a:r>
          </a:p>
          <a:p>
            <a:pPr marL="0" indent="0">
              <a:buNone/>
            </a:pPr>
            <a:r>
              <a:rPr lang="ja-JP" altLang="en-US" dirty="0" smtClean="0"/>
              <a:t>　皇室典範に生前退位の規定はない。退位を可能にするには、典範の改正や特別立法などの法的措置が必要となる。</a:t>
            </a:r>
          </a:p>
          <a:p>
            <a:pPr marL="0" indent="0">
              <a:buNone/>
            </a:pPr>
            <a:r>
              <a:rPr kumimoji="1" lang="ja-JP" altLang="en-US" dirty="0" smtClean="0"/>
              <a:t>（中略）</a:t>
            </a:r>
            <a:endParaRPr kumimoji="1" lang="en-US" altLang="ja-JP" dirty="0" smtClean="0"/>
          </a:p>
          <a:p>
            <a:pPr marL="0" indent="0">
              <a:buNone/>
            </a:pPr>
            <a:r>
              <a:rPr lang="ja-JP" altLang="en-US" dirty="0" smtClean="0"/>
              <a:t>　仮に生前退位を可能とする場合には、退位後の地位が検討課題となる。皇太子さまが新たな天皇に即位されると、秋篠宮さまが皇位継承順位の１位となる。その場合、皇太子は不在だ。</a:t>
            </a:r>
          </a:p>
          <a:p>
            <a:pPr marL="0" indent="0">
              <a:buNone/>
            </a:pPr>
            <a:r>
              <a:rPr lang="ja-JP" altLang="en-US" dirty="0" smtClean="0"/>
              <a:t>　皇室の将来を考えれば、秋篠宮さまの長男、悠仁さまの誕生で途絶えている女性天皇・女系天皇の議論も避けて通れない。</a:t>
            </a:r>
            <a:endParaRPr kumimoji="1" lang="en-US" altLang="ja-JP" dirty="0" smtClean="0"/>
          </a:p>
          <a:p>
            <a:pPr marL="0" indent="0">
              <a:buNone/>
            </a:pPr>
            <a:r>
              <a:rPr kumimoji="1" lang="ja-JP" altLang="en-US" dirty="0" smtClean="0"/>
              <a:t>（</a:t>
            </a:r>
            <a:r>
              <a:rPr kumimoji="1" lang="en-US" altLang="ja-JP" dirty="0" smtClean="0"/>
              <a:t>7/15</a:t>
            </a:r>
            <a:r>
              <a:rPr lang="ja-JP" altLang="en-US" dirty="0"/>
              <a:t> </a:t>
            </a:r>
            <a:r>
              <a:rPr lang="en-US" altLang="ja-JP" dirty="0" smtClean="0"/>
              <a:t>YOMIURI</a:t>
            </a:r>
            <a:r>
              <a:rPr lang="ja-JP" altLang="en-US" dirty="0" smtClean="0"/>
              <a:t> </a:t>
            </a:r>
            <a:r>
              <a:rPr lang="en-US" altLang="ja-JP" dirty="0" smtClean="0"/>
              <a:t>ONLINE</a:t>
            </a:r>
            <a:r>
              <a:rPr lang="ja-JP" altLang="en-US" dirty="0" smtClean="0"/>
              <a:t> 社説より一部抜粋</a:t>
            </a:r>
            <a:r>
              <a:rPr kumimoji="1" lang="ja-JP" altLang="en-US" dirty="0" smtClean="0"/>
              <a:t>）</a:t>
            </a:r>
            <a:endParaRPr kumimoji="1" lang="ja-JP" altLang="en-US" dirty="0"/>
          </a:p>
        </p:txBody>
      </p:sp>
    </p:spTree>
    <p:extLst>
      <p:ext uri="{BB962C8B-B14F-4D97-AF65-F5344CB8AC3E}">
        <p14:creationId xmlns:p14="http://schemas.microsoft.com/office/powerpoint/2010/main" val="14965011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660</Words>
  <Application>Microsoft Office PowerPoint</Application>
  <PresentationFormat>ワイド画面</PresentationFormat>
  <Paragraphs>85</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ＭＳ Ｐゴシック</vt:lpstr>
      <vt:lpstr>Arial</vt:lpstr>
      <vt:lpstr>Calibri</vt:lpstr>
      <vt:lpstr>Calibri Light</vt:lpstr>
      <vt:lpstr>Office テーマ</vt:lpstr>
      <vt:lpstr>天皇陛下 生前退位について</vt:lpstr>
      <vt:lpstr>興味を持った点</vt:lpstr>
      <vt:lpstr>記事の概要</vt:lpstr>
      <vt:lpstr>初読の感想</vt:lpstr>
      <vt:lpstr>天皇の退位について</vt:lpstr>
      <vt:lpstr>その他の問題</vt:lpstr>
      <vt:lpstr>過去の類例への対応</vt:lpstr>
      <vt:lpstr>新聞の見解</vt:lpstr>
      <vt:lpstr>新聞の見解</vt:lpstr>
      <vt:lpstr>読後の見解</vt:lpstr>
      <vt:lpstr>まとめ</vt:lpstr>
      <vt:lpstr>参考文献・ＵＲＬ</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天皇陛下 生前退位について</dc:title>
  <dc:creator>濵田直人</dc:creator>
  <cp:lastModifiedBy>濵田直人</cp:lastModifiedBy>
  <cp:revision>19</cp:revision>
  <dcterms:created xsi:type="dcterms:W3CDTF">2016-07-21T09:08:20Z</dcterms:created>
  <dcterms:modified xsi:type="dcterms:W3CDTF">2016-07-22T05:12:08Z</dcterms:modified>
</cp:coreProperties>
</file>