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p:scale>
          <a:sx n="25" d="100"/>
          <a:sy n="25" d="100"/>
        </p:scale>
        <p:origin x="483" y="-27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ja-JP" altLang="en-US"/>
              <a:t>マスター タイトルの書式設定</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1AA6442-F72B-44B0-9584-5371229F8393}" type="datetimeFigureOut">
              <a:rPr kumimoji="1" lang="ja-JP" altLang="en-US" smtClean="0"/>
              <a:t>2018/2/14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EFDCD3-0F89-4AEE-B4D1-A2E02963DD98}" type="slidenum">
              <a:rPr kumimoji="1" lang="ja-JP" altLang="en-US" smtClean="0"/>
              <a:t>‹#›</a:t>
            </a:fld>
            <a:endParaRPr kumimoji="1" lang="ja-JP" altLang="en-US"/>
          </a:p>
        </p:txBody>
      </p:sp>
    </p:spTree>
    <p:extLst>
      <p:ext uri="{BB962C8B-B14F-4D97-AF65-F5344CB8AC3E}">
        <p14:creationId xmlns:p14="http://schemas.microsoft.com/office/powerpoint/2010/main" val="141158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AA6442-F72B-44B0-9584-5371229F8393}" type="datetimeFigureOut">
              <a:rPr kumimoji="1" lang="ja-JP" altLang="en-US" smtClean="0"/>
              <a:t>2018/2/14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EFDCD3-0F89-4AEE-B4D1-A2E02963DD98}" type="slidenum">
              <a:rPr kumimoji="1" lang="ja-JP" altLang="en-US" smtClean="0"/>
              <a:t>‹#›</a:t>
            </a:fld>
            <a:endParaRPr kumimoji="1" lang="ja-JP" altLang="en-US"/>
          </a:p>
        </p:txBody>
      </p:sp>
    </p:spTree>
    <p:extLst>
      <p:ext uri="{BB962C8B-B14F-4D97-AF65-F5344CB8AC3E}">
        <p14:creationId xmlns:p14="http://schemas.microsoft.com/office/powerpoint/2010/main" val="128613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AA6442-F72B-44B0-9584-5371229F8393}" type="datetimeFigureOut">
              <a:rPr kumimoji="1" lang="ja-JP" altLang="en-US" smtClean="0"/>
              <a:t>2018/2/14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EFDCD3-0F89-4AEE-B4D1-A2E02963DD98}" type="slidenum">
              <a:rPr kumimoji="1" lang="ja-JP" altLang="en-US" smtClean="0"/>
              <a:t>‹#›</a:t>
            </a:fld>
            <a:endParaRPr kumimoji="1" lang="ja-JP" altLang="en-US"/>
          </a:p>
        </p:txBody>
      </p:sp>
    </p:spTree>
    <p:extLst>
      <p:ext uri="{BB962C8B-B14F-4D97-AF65-F5344CB8AC3E}">
        <p14:creationId xmlns:p14="http://schemas.microsoft.com/office/powerpoint/2010/main" val="136013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AA6442-F72B-44B0-9584-5371229F8393}" type="datetimeFigureOut">
              <a:rPr kumimoji="1" lang="ja-JP" altLang="en-US" smtClean="0"/>
              <a:t>2018/2/14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EFDCD3-0F89-4AEE-B4D1-A2E02963DD98}" type="slidenum">
              <a:rPr kumimoji="1" lang="ja-JP" altLang="en-US" smtClean="0"/>
              <a:t>‹#›</a:t>
            </a:fld>
            <a:endParaRPr kumimoji="1" lang="ja-JP" altLang="en-US"/>
          </a:p>
        </p:txBody>
      </p:sp>
    </p:spTree>
    <p:extLst>
      <p:ext uri="{BB962C8B-B14F-4D97-AF65-F5344CB8AC3E}">
        <p14:creationId xmlns:p14="http://schemas.microsoft.com/office/powerpoint/2010/main" val="278720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1AA6442-F72B-44B0-9584-5371229F8393}" type="datetimeFigureOut">
              <a:rPr kumimoji="1" lang="ja-JP" altLang="en-US" smtClean="0"/>
              <a:t>2018/2/14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EFDCD3-0F89-4AEE-B4D1-A2E02963DD98}" type="slidenum">
              <a:rPr kumimoji="1" lang="ja-JP" altLang="en-US" smtClean="0"/>
              <a:t>‹#›</a:t>
            </a:fld>
            <a:endParaRPr kumimoji="1" lang="ja-JP" altLang="en-US"/>
          </a:p>
        </p:txBody>
      </p:sp>
    </p:spTree>
    <p:extLst>
      <p:ext uri="{BB962C8B-B14F-4D97-AF65-F5344CB8AC3E}">
        <p14:creationId xmlns:p14="http://schemas.microsoft.com/office/powerpoint/2010/main" val="94826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1AA6442-F72B-44B0-9584-5371229F8393}" type="datetimeFigureOut">
              <a:rPr kumimoji="1" lang="ja-JP" altLang="en-US" smtClean="0"/>
              <a:t>2018/2/14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EFDCD3-0F89-4AEE-B4D1-A2E02963DD98}" type="slidenum">
              <a:rPr kumimoji="1" lang="ja-JP" altLang="en-US" smtClean="0"/>
              <a:t>‹#›</a:t>
            </a:fld>
            <a:endParaRPr kumimoji="1" lang="ja-JP" altLang="en-US"/>
          </a:p>
        </p:txBody>
      </p:sp>
    </p:spTree>
    <p:extLst>
      <p:ext uri="{BB962C8B-B14F-4D97-AF65-F5344CB8AC3E}">
        <p14:creationId xmlns:p14="http://schemas.microsoft.com/office/powerpoint/2010/main" val="400498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4" name="Content Placeholder 3"/>
          <p:cNvSpPr>
            <a:spLocks noGrp="1"/>
          </p:cNvSpPr>
          <p:nvPr>
            <p:ph sz="half" idx="2"/>
          </p:nvPr>
        </p:nvSpPr>
        <p:spPr>
          <a:xfrm>
            <a:off x="2085368" y="15635264"/>
            <a:ext cx="12807832"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6" name="Content Placeholder 5"/>
          <p:cNvSpPr>
            <a:spLocks noGrp="1"/>
          </p:cNvSpPr>
          <p:nvPr>
            <p:ph sz="quarter" idx="4"/>
          </p:nvPr>
        </p:nvSpPr>
        <p:spPr>
          <a:xfrm>
            <a:off x="15326828" y="15635264"/>
            <a:ext cx="12870909"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1AA6442-F72B-44B0-9584-5371229F8393}" type="datetimeFigureOut">
              <a:rPr kumimoji="1" lang="ja-JP" altLang="en-US" smtClean="0"/>
              <a:t>2018/2/14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9EFDCD3-0F89-4AEE-B4D1-A2E02963DD98}" type="slidenum">
              <a:rPr kumimoji="1" lang="ja-JP" altLang="en-US" smtClean="0"/>
              <a:t>‹#›</a:t>
            </a:fld>
            <a:endParaRPr kumimoji="1" lang="ja-JP" altLang="en-US"/>
          </a:p>
        </p:txBody>
      </p:sp>
    </p:spTree>
    <p:extLst>
      <p:ext uri="{BB962C8B-B14F-4D97-AF65-F5344CB8AC3E}">
        <p14:creationId xmlns:p14="http://schemas.microsoft.com/office/powerpoint/2010/main" val="2115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1AA6442-F72B-44B0-9584-5371229F8393}" type="datetimeFigureOut">
              <a:rPr kumimoji="1" lang="ja-JP" altLang="en-US" smtClean="0"/>
              <a:t>2018/2/14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9EFDCD3-0F89-4AEE-B4D1-A2E02963DD98}" type="slidenum">
              <a:rPr kumimoji="1" lang="ja-JP" altLang="en-US" smtClean="0"/>
              <a:t>‹#›</a:t>
            </a:fld>
            <a:endParaRPr kumimoji="1" lang="ja-JP" altLang="en-US"/>
          </a:p>
        </p:txBody>
      </p:sp>
    </p:spTree>
    <p:extLst>
      <p:ext uri="{BB962C8B-B14F-4D97-AF65-F5344CB8AC3E}">
        <p14:creationId xmlns:p14="http://schemas.microsoft.com/office/powerpoint/2010/main" val="270918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A6442-F72B-44B0-9584-5371229F8393}" type="datetimeFigureOut">
              <a:rPr kumimoji="1" lang="ja-JP" altLang="en-US" smtClean="0"/>
              <a:t>2018/2/14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9EFDCD3-0F89-4AEE-B4D1-A2E02963DD98}" type="slidenum">
              <a:rPr kumimoji="1" lang="ja-JP" altLang="en-US" smtClean="0"/>
              <a:t>‹#›</a:t>
            </a:fld>
            <a:endParaRPr kumimoji="1" lang="ja-JP" altLang="en-US"/>
          </a:p>
        </p:txBody>
      </p:sp>
    </p:spTree>
    <p:extLst>
      <p:ext uri="{BB962C8B-B14F-4D97-AF65-F5344CB8AC3E}">
        <p14:creationId xmlns:p14="http://schemas.microsoft.com/office/powerpoint/2010/main" val="115376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AA6442-F72B-44B0-9584-5371229F8393}" type="datetimeFigureOut">
              <a:rPr kumimoji="1" lang="ja-JP" altLang="en-US" smtClean="0"/>
              <a:t>2018/2/14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EFDCD3-0F89-4AEE-B4D1-A2E02963DD98}" type="slidenum">
              <a:rPr kumimoji="1" lang="ja-JP" altLang="en-US" smtClean="0"/>
              <a:t>‹#›</a:t>
            </a:fld>
            <a:endParaRPr kumimoji="1" lang="ja-JP" altLang="en-US"/>
          </a:p>
        </p:txBody>
      </p:sp>
    </p:spTree>
    <p:extLst>
      <p:ext uri="{BB962C8B-B14F-4D97-AF65-F5344CB8AC3E}">
        <p14:creationId xmlns:p14="http://schemas.microsoft.com/office/powerpoint/2010/main" val="252983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AA6442-F72B-44B0-9584-5371229F8393}" type="datetimeFigureOut">
              <a:rPr kumimoji="1" lang="ja-JP" altLang="en-US" smtClean="0"/>
              <a:t>2018/2/14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EFDCD3-0F89-4AEE-B4D1-A2E02963DD98}" type="slidenum">
              <a:rPr kumimoji="1" lang="ja-JP" altLang="en-US" smtClean="0"/>
              <a:t>‹#›</a:t>
            </a:fld>
            <a:endParaRPr kumimoji="1" lang="ja-JP" altLang="en-US"/>
          </a:p>
        </p:txBody>
      </p:sp>
    </p:spTree>
    <p:extLst>
      <p:ext uri="{BB962C8B-B14F-4D97-AF65-F5344CB8AC3E}">
        <p14:creationId xmlns:p14="http://schemas.microsoft.com/office/powerpoint/2010/main" val="336019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A1AA6442-F72B-44B0-9584-5371229F8393}" type="datetimeFigureOut">
              <a:rPr kumimoji="1" lang="ja-JP" altLang="en-US" smtClean="0"/>
              <a:t>2018/2/14</a:t>
            </a:fld>
            <a:endParaRPr kumimoji="1" lang="ja-JP"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69EFDCD3-0F89-4AEE-B4D1-A2E02963DD98}" type="slidenum">
              <a:rPr kumimoji="1" lang="ja-JP" altLang="en-US" smtClean="0"/>
              <a:t>‹#›</a:t>
            </a:fld>
            <a:endParaRPr kumimoji="1" lang="ja-JP" altLang="en-US"/>
          </a:p>
        </p:txBody>
      </p:sp>
    </p:spTree>
    <p:extLst>
      <p:ext uri="{BB962C8B-B14F-4D97-AF65-F5344CB8AC3E}">
        <p14:creationId xmlns:p14="http://schemas.microsoft.com/office/powerpoint/2010/main" val="32594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kumimoji="1"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p:bodyStyle>
    <p:otherStyle>
      <a:defPPr>
        <a:defRPr lang="en-US"/>
      </a:defPPr>
      <a:lvl1pPr marL="0" algn="l" defTabSz="3027487" rtl="0" eaLnBrk="1" latinLnBrk="0" hangingPunct="1">
        <a:defRPr kumimoji="1" sz="5960" kern="1200">
          <a:solidFill>
            <a:schemeClr val="tx1"/>
          </a:solidFill>
          <a:latin typeface="+mn-lt"/>
          <a:ea typeface="+mn-ea"/>
          <a:cs typeface="+mn-cs"/>
        </a:defRPr>
      </a:lvl1pPr>
      <a:lvl2pPr marL="1513743" algn="l" defTabSz="3027487" rtl="0" eaLnBrk="1" latinLnBrk="0" hangingPunct="1">
        <a:defRPr kumimoji="1" sz="5960" kern="1200">
          <a:solidFill>
            <a:schemeClr val="tx1"/>
          </a:solidFill>
          <a:latin typeface="+mn-lt"/>
          <a:ea typeface="+mn-ea"/>
          <a:cs typeface="+mn-cs"/>
        </a:defRPr>
      </a:lvl2pPr>
      <a:lvl3pPr marL="3027487" algn="l" defTabSz="3027487" rtl="0" eaLnBrk="1" latinLnBrk="0" hangingPunct="1">
        <a:defRPr kumimoji="1" sz="5960" kern="1200">
          <a:solidFill>
            <a:schemeClr val="tx1"/>
          </a:solidFill>
          <a:latin typeface="+mn-lt"/>
          <a:ea typeface="+mn-ea"/>
          <a:cs typeface="+mn-cs"/>
        </a:defRPr>
      </a:lvl3pPr>
      <a:lvl4pPr marL="4541230" algn="l" defTabSz="3027487" rtl="0" eaLnBrk="1" latinLnBrk="0" hangingPunct="1">
        <a:defRPr kumimoji="1" sz="5960" kern="1200">
          <a:solidFill>
            <a:schemeClr val="tx1"/>
          </a:solidFill>
          <a:latin typeface="+mn-lt"/>
          <a:ea typeface="+mn-ea"/>
          <a:cs typeface="+mn-cs"/>
        </a:defRPr>
      </a:lvl4pPr>
      <a:lvl5pPr marL="6054974" algn="l" defTabSz="3027487" rtl="0" eaLnBrk="1" latinLnBrk="0" hangingPunct="1">
        <a:defRPr kumimoji="1" sz="5960" kern="1200">
          <a:solidFill>
            <a:schemeClr val="tx1"/>
          </a:solidFill>
          <a:latin typeface="+mn-lt"/>
          <a:ea typeface="+mn-ea"/>
          <a:cs typeface="+mn-cs"/>
        </a:defRPr>
      </a:lvl5pPr>
      <a:lvl6pPr marL="7568717" algn="l" defTabSz="3027487" rtl="0" eaLnBrk="1" latinLnBrk="0" hangingPunct="1">
        <a:defRPr kumimoji="1" sz="5960" kern="1200">
          <a:solidFill>
            <a:schemeClr val="tx1"/>
          </a:solidFill>
          <a:latin typeface="+mn-lt"/>
          <a:ea typeface="+mn-ea"/>
          <a:cs typeface="+mn-cs"/>
        </a:defRPr>
      </a:lvl6pPr>
      <a:lvl7pPr marL="9082461" algn="l" defTabSz="3027487" rtl="0" eaLnBrk="1" latinLnBrk="0" hangingPunct="1">
        <a:defRPr kumimoji="1" sz="5960" kern="1200">
          <a:solidFill>
            <a:schemeClr val="tx1"/>
          </a:solidFill>
          <a:latin typeface="+mn-lt"/>
          <a:ea typeface="+mn-ea"/>
          <a:cs typeface="+mn-cs"/>
        </a:defRPr>
      </a:lvl7pPr>
      <a:lvl8pPr marL="10596204" algn="l" defTabSz="3027487" rtl="0" eaLnBrk="1" latinLnBrk="0" hangingPunct="1">
        <a:defRPr kumimoji="1" sz="5960" kern="1200">
          <a:solidFill>
            <a:schemeClr val="tx1"/>
          </a:solidFill>
          <a:latin typeface="+mn-lt"/>
          <a:ea typeface="+mn-ea"/>
          <a:cs typeface="+mn-cs"/>
        </a:defRPr>
      </a:lvl8pPr>
      <a:lvl9pPr marL="12109948" algn="l" defTabSz="3027487" rtl="0" eaLnBrk="1" latinLnBrk="0" hangingPunct="1">
        <a:defRPr kumimoji="1"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next.rikunabi.com/tech/docs/ct_s03600.jsp?p=000722" TargetMode="External"/><Relationship Id="rId13" Type="http://schemas.openxmlformats.org/officeDocument/2006/relationships/hyperlink" Target="http://activity.jpc-net.jp/detail/mdd/activity001508/attached.pdf" TargetMode="External"/><Relationship Id="rId18" Type="http://schemas.openxmlformats.org/officeDocument/2006/relationships/hyperlink" Target="https://news.careerconnection.jp/?p=34479" TargetMode="External"/><Relationship Id="rId26" Type="http://schemas.openxmlformats.org/officeDocument/2006/relationships/image" Target="../media/image9.png"/><Relationship Id="rId3" Type="http://schemas.openxmlformats.org/officeDocument/2006/relationships/image" Target="../media/image2.png"/><Relationship Id="rId21" Type="http://schemas.openxmlformats.org/officeDocument/2006/relationships/hyperlink" Target="https://prtimes.jp/main/html/rd/p/000000090.000006827.html" TargetMode="External"/><Relationship Id="rId7" Type="http://schemas.openxmlformats.org/officeDocument/2006/relationships/hyperlink" Target="https://onescene.me/articles/5402" TargetMode="External"/><Relationship Id="rId12" Type="http://schemas.openxmlformats.org/officeDocument/2006/relationships/hyperlink" Target="http://archive.is/w8jLP" TargetMode="External"/><Relationship Id="rId17" Type="http://schemas.openxmlformats.org/officeDocument/2006/relationships/hyperlink" Target="https://news.careerconnection.jp/?p=39480" TargetMode="External"/><Relationship Id="rId25"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hyperlink" Target="http://www.shimotsuke.co.jp/news/tochigi/top/news/20170613/2720199" TargetMode="External"/><Relationship Id="rId20" Type="http://schemas.openxmlformats.org/officeDocument/2006/relationships/hyperlink" Target="https://srs-tk.info/sodan/jirei.html" TargetMode="External"/><Relationship Id="rId29" Type="http://schemas.openxmlformats.org/officeDocument/2006/relationships/hyperlink" Target="http://news-jpn.xyz/archives/54" TargetMode="External"/><Relationship Id="rId1" Type="http://schemas.openxmlformats.org/officeDocument/2006/relationships/slideLayout" Target="../slideLayouts/slideLayout1.xml"/><Relationship Id="rId6" Type="http://schemas.openxmlformats.org/officeDocument/2006/relationships/hyperlink" Target="http://mag.executive.itmedia.co.jp/executive/articles/1002/24/news009.html" TargetMode="External"/><Relationship Id="rId11" Type="http://schemas.openxmlformats.org/officeDocument/2006/relationships/hyperlink" Target="http://www.growing-labo.com/lostgeneration/" TargetMode="External"/><Relationship Id="rId24" Type="http://schemas.openxmlformats.org/officeDocument/2006/relationships/image" Target="../media/image7.png"/><Relationship Id="rId32" Type="http://schemas.openxmlformats.org/officeDocument/2006/relationships/image" Target="../media/image13.png"/><Relationship Id="rId5" Type="http://schemas.openxmlformats.org/officeDocument/2006/relationships/image" Target="../media/image4.png"/><Relationship Id="rId15" Type="http://schemas.openxmlformats.org/officeDocument/2006/relationships/hyperlink" Target="https://news.biglobe.ne.jp/economy/0413/dol_160413_1772441810.html" TargetMode="External"/><Relationship Id="rId23" Type="http://schemas.openxmlformats.org/officeDocument/2006/relationships/image" Target="../media/image6.png"/><Relationship Id="rId28" Type="http://schemas.openxmlformats.org/officeDocument/2006/relationships/hyperlink" Target="http://blog.goo.ne.jp/compasso_2010/e/d8c87a2a32b81a216e76dc23fa6bf3ab" TargetMode="External"/><Relationship Id="rId10" Type="http://schemas.openxmlformats.org/officeDocument/2006/relationships/hyperlink" Target="http://www.webcitation.org/6wvVxMBZg" TargetMode="External"/><Relationship Id="rId19" Type="http://schemas.openxmlformats.org/officeDocument/2006/relationships/hyperlink" Target="https://news.careerconnection.jp/?p=29206" TargetMode="External"/><Relationship Id="rId31"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hyperlink" Target="https://woman.mynavi.jp/article/150629-24/" TargetMode="External"/><Relationship Id="rId14" Type="http://schemas.openxmlformats.org/officeDocument/2006/relationships/hyperlink" Target="http://www.jpc-net.jp/new_recruit/" TargetMode="External"/><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3323061-11E0-42AC-A63F-FB23590578CE}"/>
              </a:ext>
            </a:extLst>
          </p:cNvPr>
          <p:cNvSpPr txBox="1"/>
          <p:nvPr/>
        </p:nvSpPr>
        <p:spPr>
          <a:xfrm>
            <a:off x="4492486" y="1630018"/>
            <a:ext cx="23058783" cy="1569660"/>
          </a:xfrm>
          <a:prstGeom prst="rect">
            <a:avLst/>
          </a:prstGeom>
          <a:noFill/>
        </p:spPr>
        <p:txBody>
          <a:bodyPr wrap="square" rtlCol="0">
            <a:spAutoFit/>
          </a:bodyPr>
          <a:lstStyle/>
          <a:p>
            <a:r>
              <a:rPr kumimoji="1" lang="ja-JP" altLang="en-US" sz="9600" dirty="0"/>
              <a:t>桑原</a:t>
            </a:r>
            <a:r>
              <a:rPr kumimoji="1" lang="ja-JP" altLang="en-US" sz="8800" dirty="0"/>
              <a:t>ゼミ　企業内コミュニケーション</a:t>
            </a:r>
          </a:p>
        </p:txBody>
      </p:sp>
      <p:grpSp>
        <p:nvGrpSpPr>
          <p:cNvPr id="19" name="グループ化 18">
            <a:extLst>
              <a:ext uri="{FF2B5EF4-FFF2-40B4-BE49-F238E27FC236}">
                <a16:creationId xmlns:a16="http://schemas.microsoft.com/office/drawing/2014/main" id="{7DCA7F55-F646-451C-BC2F-17A5D9B7F70E}"/>
              </a:ext>
            </a:extLst>
          </p:cNvPr>
          <p:cNvGrpSpPr/>
          <p:nvPr/>
        </p:nvGrpSpPr>
        <p:grpSpPr>
          <a:xfrm>
            <a:off x="421260" y="4110387"/>
            <a:ext cx="10585698" cy="6587187"/>
            <a:chOff x="663613" y="4541603"/>
            <a:chExt cx="26284988" cy="8036100"/>
          </a:xfrm>
        </p:grpSpPr>
        <p:sp>
          <p:nvSpPr>
            <p:cNvPr id="20" name="テキスト ボックス 19">
              <a:extLst>
                <a:ext uri="{FF2B5EF4-FFF2-40B4-BE49-F238E27FC236}">
                  <a16:creationId xmlns:a16="http://schemas.microsoft.com/office/drawing/2014/main" id="{8BB3B9F7-4CF3-4992-B4C8-D5F5C7EA0A2F}"/>
                </a:ext>
              </a:extLst>
            </p:cNvPr>
            <p:cNvSpPr txBox="1"/>
            <p:nvPr/>
          </p:nvSpPr>
          <p:spPr>
            <a:xfrm>
              <a:off x="663613" y="4860757"/>
              <a:ext cx="26284988" cy="7716946"/>
            </a:xfrm>
            <a:prstGeom prst="rect">
              <a:avLst/>
            </a:prstGeom>
            <a:noFill/>
          </p:spPr>
          <p:txBody>
            <a:bodyPr wrap="square" rtlCol="0">
              <a:spAutoFit/>
            </a:bodyPr>
            <a:lstStyle/>
            <a:p>
              <a:pPr defTabSz="3507730"/>
              <a:r>
                <a:rPr kumimoji="1" lang="ja-JP" altLang="ja-JP" sz="6905" b="1" dirty="0">
                  <a:solidFill>
                    <a:prstClr val="black"/>
                  </a:solidFill>
                  <a:ea typeface="ＭＳ Ｐゴシック" panose="020B0600070205080204" pitchFamily="50" charset="-128"/>
                </a:rPr>
                <a:t>　</a:t>
              </a:r>
              <a:r>
                <a:rPr kumimoji="1" lang="ja-JP" altLang="ja-JP" sz="2400" b="1" dirty="0">
                  <a:solidFill>
                    <a:prstClr val="black"/>
                  </a:solidFill>
                  <a:ea typeface="ＭＳ Ｐゴシック" panose="020B0600070205080204" pitchFamily="50" charset="-128"/>
                </a:rPr>
                <a:t>上司の二類型</a:t>
              </a:r>
              <a:endParaRPr kumimoji="1" lang="ja-JP" altLang="ja-JP" sz="2400" dirty="0">
                <a:solidFill>
                  <a:prstClr val="black"/>
                </a:solidFill>
                <a:ea typeface="ＭＳ Ｐゴシック" panose="020B0600070205080204" pitchFamily="50" charset="-128"/>
              </a:endParaRPr>
            </a:p>
            <a:p>
              <a:pPr defTabSz="3507730"/>
              <a:r>
                <a:rPr kumimoji="1" lang="ja-JP" altLang="ja-JP" sz="2400" dirty="0">
                  <a:solidFill>
                    <a:prstClr val="black"/>
                  </a:solidFill>
                  <a:ea typeface="ＭＳ Ｐゴシック" panose="020B0600070205080204" pitchFamily="50" charset="-128"/>
                </a:rPr>
                <a:t>＜バブル時代</a:t>
              </a:r>
              <a:r>
                <a:rPr kumimoji="1" lang="en-US" altLang="ja-JP"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売り手市場</a:t>
              </a:r>
              <a:r>
                <a:rPr kumimoji="1" lang="en-US" altLang="ja-JP"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世代の上司の傾向＞</a:t>
              </a: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依存型</a:t>
              </a:r>
              <a:r>
                <a:rPr kumimoji="1" lang="ja-JP" altLang="en-US" sz="2400" dirty="0">
                  <a:solidFill>
                    <a:prstClr val="black"/>
                  </a:solidFill>
                  <a:ea typeface="ＭＳ Ｐゴシック" panose="020B0600070205080204" pitchFamily="50" charset="-128"/>
                </a:rPr>
                <a:t>。</a:t>
              </a:r>
              <a:r>
                <a:rPr kumimoji="1" lang="en-US" altLang="ja-JP"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同期が多いため、自分から率先して行動しようとしないため</a:t>
              </a:r>
              <a:r>
                <a:rPr kumimoji="1" lang="en-US" altLang="ja-JP" sz="2400" dirty="0">
                  <a:solidFill>
                    <a:prstClr val="black"/>
                  </a:solidFill>
                  <a:ea typeface="ＭＳ Ｐゴシック" panose="020B0600070205080204" pitchFamily="50" charset="-128"/>
                </a:rPr>
                <a:t>)</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見た目は優しそうで人当りがよさそうに見える。</a:t>
              </a: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自分に優しく、他人に厳しい。</a:t>
              </a: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昔の武勇伝や自慢話をする。</a:t>
              </a: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不満や屁理屈を言う</a:t>
              </a:r>
              <a:r>
                <a:rPr kumimoji="1" lang="ja-JP" altLang="en-US" sz="2400" dirty="0">
                  <a:solidFill>
                    <a:prstClr val="black"/>
                  </a:solidFill>
                  <a:ea typeface="ＭＳ Ｐゴシック" panose="020B0600070205080204" pitchFamily="50" charset="-128"/>
                </a:rPr>
                <a:t>。</a:t>
              </a:r>
              <a:r>
                <a:rPr kumimoji="1" lang="en-US" altLang="ja-JP"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理不尽に怒る</a:t>
              </a:r>
              <a:r>
                <a:rPr kumimoji="1" lang="en-US" altLang="ja-JP" sz="2400" dirty="0">
                  <a:solidFill>
                    <a:prstClr val="black"/>
                  </a:solidFill>
                  <a:ea typeface="ＭＳ Ｐゴシック" panose="020B0600070205080204" pitchFamily="50" charset="-128"/>
                </a:rPr>
                <a:t>)</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世渡り上手でコミュニケーション能力が高い。</a:t>
              </a:r>
            </a:p>
            <a:p>
              <a:pPr defTabSz="3507730"/>
              <a:r>
                <a:rPr kumimoji="1" lang="en-US" altLang="ja-JP" sz="2400" dirty="0">
                  <a:solidFill>
                    <a:prstClr val="black"/>
                  </a:solidFill>
                  <a:ea typeface="ＭＳ Ｐゴシック" panose="020B0600070205080204" pitchFamily="50" charset="-128"/>
                </a:rPr>
                <a:t> </a:t>
              </a:r>
              <a:endParaRPr kumimoji="1" lang="ja-JP" altLang="ja-JP" sz="2400" dirty="0">
                <a:solidFill>
                  <a:prstClr val="black"/>
                </a:solidFill>
                <a:ea typeface="ＭＳ Ｐゴシック" panose="020B0600070205080204" pitchFamily="50" charset="-128"/>
              </a:endParaRPr>
            </a:p>
            <a:p>
              <a:pPr defTabSz="3507730"/>
              <a:r>
                <a:rPr kumimoji="1" lang="ja-JP" altLang="ja-JP" sz="2400" dirty="0">
                  <a:solidFill>
                    <a:prstClr val="black"/>
                  </a:solidFill>
                  <a:ea typeface="ＭＳ Ｐゴシック" panose="020B0600070205080204" pitchFamily="50" charset="-128"/>
                </a:rPr>
                <a:t>＜バブル崩壊後</a:t>
              </a:r>
              <a:r>
                <a:rPr kumimoji="1" lang="en-US" altLang="ja-JP"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買い手市場</a:t>
              </a:r>
              <a:r>
                <a:rPr kumimoji="1" lang="en-US" altLang="ja-JP"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世代の上司の傾向＞</a:t>
              </a: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浪費を好まず、貯蓄する。</a:t>
              </a: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晩婚化、出産の高齢化</a:t>
              </a: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優秀な人材が多い。</a:t>
              </a: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フリーターや派遣社員を経験している人が多い。</a:t>
              </a:r>
              <a:endParaRPr kumimoji="1" lang="en-US"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　注１</a:t>
              </a:r>
              <a:r>
                <a:rPr kumimoji="1" lang="en-US" altLang="ja-JP" sz="2400" dirty="0">
                  <a:solidFill>
                    <a:prstClr val="black"/>
                  </a:solidFill>
                  <a:ea typeface="ＭＳ Ｐゴシック" panose="020B0600070205080204" pitchFamily="50" charset="-128"/>
                </a:rPr>
                <a:t>)</a:t>
              </a:r>
              <a:endParaRPr kumimoji="1" lang="ja-JP" altLang="ja-JP" sz="2400" dirty="0">
                <a:solidFill>
                  <a:prstClr val="black"/>
                </a:solidFill>
                <a:ea typeface="ＭＳ Ｐゴシック" panose="020B0600070205080204" pitchFamily="50" charset="-128"/>
              </a:endParaRPr>
            </a:p>
          </p:txBody>
        </p:sp>
        <p:sp>
          <p:nvSpPr>
            <p:cNvPr id="21" name="テキスト ボックス 20">
              <a:extLst>
                <a:ext uri="{FF2B5EF4-FFF2-40B4-BE49-F238E27FC236}">
                  <a16:creationId xmlns:a16="http://schemas.microsoft.com/office/drawing/2014/main" id="{6114EF63-1392-44DE-AAE3-2998D762DEC5}"/>
                </a:ext>
              </a:extLst>
            </p:cNvPr>
            <p:cNvSpPr txBox="1"/>
            <p:nvPr/>
          </p:nvSpPr>
          <p:spPr>
            <a:xfrm>
              <a:off x="663613" y="4541603"/>
              <a:ext cx="25314442" cy="638307"/>
            </a:xfrm>
            <a:prstGeom prst="rect">
              <a:avLst/>
            </a:prstGeom>
            <a:noFill/>
          </p:spPr>
          <p:txBody>
            <a:bodyPr wrap="square" rtlCol="0">
              <a:spAutoFit/>
            </a:bodyPr>
            <a:lstStyle/>
            <a:p>
              <a:pPr defTabSz="3507730"/>
              <a:r>
                <a:rPr kumimoji="1" lang="ja-JP" altLang="ja-JP" sz="2800" b="1" dirty="0">
                  <a:solidFill>
                    <a:prstClr val="black"/>
                  </a:solidFill>
                  <a:ea typeface="ＭＳ Ｐゴシック" panose="020B0600070205080204" pitchFamily="50" charset="-128"/>
                </a:rPr>
                <a:t>上司と部下の狭間</a:t>
              </a:r>
            </a:p>
          </p:txBody>
        </p:sp>
      </p:grpSp>
      <p:sp>
        <p:nvSpPr>
          <p:cNvPr id="22" name="テキスト ボックス 21">
            <a:extLst>
              <a:ext uri="{FF2B5EF4-FFF2-40B4-BE49-F238E27FC236}">
                <a16:creationId xmlns:a16="http://schemas.microsoft.com/office/drawing/2014/main" id="{B566CC2D-3494-483F-805B-AF4F6126CDB2}"/>
              </a:ext>
            </a:extLst>
          </p:cNvPr>
          <p:cNvSpPr txBox="1"/>
          <p:nvPr/>
        </p:nvSpPr>
        <p:spPr>
          <a:xfrm>
            <a:off x="421259" y="11187313"/>
            <a:ext cx="9263653" cy="2677656"/>
          </a:xfrm>
          <a:prstGeom prst="rect">
            <a:avLst/>
          </a:prstGeom>
          <a:noFill/>
        </p:spPr>
        <p:txBody>
          <a:bodyPr wrap="square" rtlCol="0">
            <a:spAutoFit/>
          </a:bodyPr>
          <a:lstStyle/>
          <a:p>
            <a:pPr defTabSz="3507730"/>
            <a:r>
              <a:rPr kumimoji="1" lang="ja-JP" altLang="en-US" sz="2400" dirty="0">
                <a:solidFill>
                  <a:prstClr val="black"/>
                </a:solidFill>
                <a:ea typeface="ＭＳ Ｐゴシック" panose="020B0600070205080204" pitchFamily="50" charset="-128"/>
              </a:rPr>
              <a:t>＜上司の傾向＞</a:t>
            </a:r>
            <a:endParaRPr kumimoji="1" lang="en-US"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人間関係に苦手意識を持っている。</a:t>
            </a: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「人間関係の構築」、「自分より年上の人に対する指導」、「異なる主張をもつ相手へ自分の意見を伝えること」に苦手意識の存在</a:t>
            </a:r>
            <a:r>
              <a:rPr kumimoji="1" lang="ja-JP" altLang="en-US" sz="2400" dirty="0">
                <a:solidFill>
                  <a:prstClr val="black"/>
                </a:solidFill>
                <a:ea typeface="ＭＳ Ｐゴシック" panose="020B0600070205080204" pitchFamily="50" charset="-128"/>
              </a:rPr>
              <a:t>。</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「業務外での部下とのコミュニケーション」に対する自信＜「業務</a:t>
            </a:r>
            <a:r>
              <a:rPr kumimoji="1" lang="ja-JP" altLang="en-US" sz="2400" dirty="0">
                <a:solidFill>
                  <a:prstClr val="black"/>
                </a:solidFill>
                <a:ea typeface="ＭＳ Ｐゴシック" panose="020B0600070205080204" pitchFamily="50" charset="-128"/>
              </a:rPr>
              <a:t>　　　　　</a:t>
            </a:r>
            <a:r>
              <a:rPr kumimoji="1" lang="ja-JP" altLang="ja-JP" sz="2400" dirty="0">
                <a:solidFill>
                  <a:prstClr val="black"/>
                </a:solidFill>
                <a:ea typeface="ＭＳ Ｐゴシック" panose="020B0600070205080204" pitchFamily="50" charset="-128"/>
              </a:rPr>
              <a:t>内での部下とのコミュニケーション」に対する自信</a:t>
            </a:r>
            <a:r>
              <a:rPr kumimoji="1" lang="ja-JP" altLang="en-US" sz="2400" dirty="0">
                <a:solidFill>
                  <a:prstClr val="black"/>
                </a:solidFill>
                <a:ea typeface="ＭＳ Ｐゴシック" panose="020B0600070205080204" pitchFamily="50" charset="-128"/>
              </a:rPr>
              <a:t>。</a:t>
            </a:r>
            <a:endParaRPr kumimoji="1" lang="en-US"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　注</a:t>
            </a:r>
            <a:r>
              <a:rPr kumimoji="1" lang="en-US" altLang="ja-JP" sz="2400" dirty="0">
                <a:solidFill>
                  <a:prstClr val="black"/>
                </a:solidFill>
                <a:ea typeface="ＭＳ Ｐゴシック" panose="020B0600070205080204" pitchFamily="50" charset="-128"/>
              </a:rPr>
              <a:t>2</a:t>
            </a:r>
            <a:r>
              <a:rPr kumimoji="1" lang="ja-JP" altLang="en-US" sz="2400" dirty="0">
                <a:solidFill>
                  <a:prstClr val="black"/>
                </a:solidFill>
                <a:ea typeface="ＭＳ Ｐゴシック" panose="020B0600070205080204" pitchFamily="50" charset="-128"/>
              </a:rPr>
              <a:t>）</a:t>
            </a:r>
            <a:endParaRPr kumimoji="1" lang="ja-JP" altLang="ja-JP" sz="2400" dirty="0">
              <a:solidFill>
                <a:prstClr val="black"/>
              </a:solidFill>
              <a:ea typeface="ＭＳ Ｐゴシック" panose="020B0600070205080204" pitchFamily="50" charset="-128"/>
            </a:endParaRPr>
          </a:p>
        </p:txBody>
      </p:sp>
      <p:grpSp>
        <p:nvGrpSpPr>
          <p:cNvPr id="23" name="グループ化 22">
            <a:extLst>
              <a:ext uri="{FF2B5EF4-FFF2-40B4-BE49-F238E27FC236}">
                <a16:creationId xmlns:a16="http://schemas.microsoft.com/office/drawing/2014/main" id="{6E806B4E-47D3-4BA0-BD37-2F0850C3B0C0}"/>
              </a:ext>
            </a:extLst>
          </p:cNvPr>
          <p:cNvGrpSpPr/>
          <p:nvPr/>
        </p:nvGrpSpPr>
        <p:grpSpPr>
          <a:xfrm>
            <a:off x="421259" y="14216436"/>
            <a:ext cx="8030669" cy="5629908"/>
            <a:chOff x="520903" y="17242971"/>
            <a:chExt cx="29729339" cy="20294290"/>
          </a:xfrm>
        </p:grpSpPr>
        <p:pic>
          <p:nvPicPr>
            <p:cNvPr id="24" name="図 7">
              <a:extLst>
                <a:ext uri="{FF2B5EF4-FFF2-40B4-BE49-F238E27FC236}">
                  <a16:creationId xmlns:a16="http://schemas.microsoft.com/office/drawing/2014/main" id="{5767C513-DE2B-4A55-8454-CE7831310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988" t="57379" r="48141" b="10011"/>
            <a:stretch>
              <a:fillRect/>
            </a:stretch>
          </p:blipFill>
          <p:spPr bwMode="auto">
            <a:xfrm>
              <a:off x="735214" y="17599853"/>
              <a:ext cx="14546277" cy="10269319"/>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8">
              <a:extLst>
                <a:ext uri="{FF2B5EF4-FFF2-40B4-BE49-F238E27FC236}">
                  <a16:creationId xmlns:a16="http://schemas.microsoft.com/office/drawing/2014/main" id="{8E5040EF-2F2E-41E4-98BF-6B8702DD7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341" t="48599" r="47966" b="16911"/>
            <a:stretch>
              <a:fillRect/>
            </a:stretch>
          </p:blipFill>
          <p:spPr bwMode="auto">
            <a:xfrm>
              <a:off x="15422315" y="17242971"/>
              <a:ext cx="14827927" cy="10429791"/>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9">
              <a:extLst>
                <a:ext uri="{FF2B5EF4-FFF2-40B4-BE49-F238E27FC236}">
                  <a16:creationId xmlns:a16="http://schemas.microsoft.com/office/drawing/2014/main" id="{32189F1D-2819-4264-947E-A6FC1B80A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563" t="47972" r="48161" b="19106"/>
            <a:stretch>
              <a:fillRect/>
            </a:stretch>
          </p:blipFill>
          <p:spPr bwMode="auto">
            <a:xfrm>
              <a:off x="520903" y="27869172"/>
              <a:ext cx="14827926" cy="9668089"/>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テキスト ボックス 27">
            <a:extLst>
              <a:ext uri="{FF2B5EF4-FFF2-40B4-BE49-F238E27FC236}">
                <a16:creationId xmlns:a16="http://schemas.microsoft.com/office/drawing/2014/main" id="{90F9E4D9-B387-48CC-BABB-627A2C4243E6}"/>
              </a:ext>
            </a:extLst>
          </p:cNvPr>
          <p:cNvSpPr txBox="1"/>
          <p:nvPr/>
        </p:nvSpPr>
        <p:spPr>
          <a:xfrm>
            <a:off x="479150" y="20199323"/>
            <a:ext cx="10194832" cy="2308324"/>
          </a:xfrm>
          <a:prstGeom prst="rect">
            <a:avLst/>
          </a:prstGeom>
          <a:noFill/>
        </p:spPr>
        <p:txBody>
          <a:bodyPr wrap="square" rtlCol="0">
            <a:spAutoFit/>
          </a:bodyPr>
          <a:lstStyle/>
          <a:p>
            <a:pPr defTabSz="3507730"/>
            <a:r>
              <a:rPr kumimoji="1" lang="ja-JP" altLang="ja-JP" sz="2400" dirty="0">
                <a:solidFill>
                  <a:prstClr val="black"/>
                </a:solidFill>
                <a:ea typeface="ＭＳ Ｐゴシック" panose="020B0600070205080204" pitchFamily="50" charset="-128"/>
              </a:rPr>
              <a:t>＜</a:t>
            </a:r>
            <a:r>
              <a:rPr kumimoji="1" lang="ja-JP" altLang="ja-JP" sz="2400" b="1" dirty="0">
                <a:solidFill>
                  <a:prstClr val="black"/>
                </a:solidFill>
                <a:ea typeface="ＭＳ Ｐゴシック" panose="020B0600070205080204" pitchFamily="50" charset="-128"/>
              </a:rPr>
              <a:t>部下の傾向</a:t>
            </a:r>
            <a:r>
              <a:rPr kumimoji="1" lang="ja-JP" altLang="ja-JP" sz="2400" dirty="0">
                <a:solidFill>
                  <a:prstClr val="black"/>
                </a:solidFill>
                <a:ea typeface="ＭＳ Ｐゴシック" panose="020B0600070205080204" pitchFamily="50" charset="-128"/>
              </a:rPr>
              <a:t>＞</a:t>
            </a: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働く目的＝｢楽しい生活のため｣</a:t>
            </a:r>
            <a:r>
              <a:rPr kumimoji="1" lang="ja-JP" altLang="en-US" sz="2400" dirty="0">
                <a:solidFill>
                  <a:prstClr val="black"/>
                </a:solidFill>
                <a:ea typeface="ＭＳ Ｐゴシック" panose="020B0600070205080204" pitchFamily="50" charset="-128"/>
              </a:rPr>
              <a:t>。</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仕事への意欲＝｢人並みで十分｣</a:t>
            </a:r>
            <a:r>
              <a:rPr kumimoji="1" lang="ja-JP" altLang="en-US" sz="2400" dirty="0">
                <a:solidFill>
                  <a:prstClr val="black"/>
                </a:solidFill>
                <a:ea typeface="ＭＳ Ｐゴシック" panose="020B0600070205080204" pitchFamily="50" charset="-128"/>
              </a:rPr>
              <a:t>。</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仕事より私生活を重視</a:t>
            </a:r>
            <a:r>
              <a:rPr kumimoji="1" lang="ja-JP" altLang="en-US" sz="2400" dirty="0">
                <a:solidFill>
                  <a:prstClr val="black"/>
                </a:solidFill>
                <a:ea typeface="ＭＳ Ｐゴシック" panose="020B0600070205080204" pitchFamily="50" charset="-128"/>
              </a:rPr>
              <a:t>。</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仕事において人と必要以上に関わりたがらない。</a:t>
            </a: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仕事に対する意欲や関心があまりない。</a:t>
            </a:r>
          </a:p>
        </p:txBody>
      </p:sp>
      <p:pic>
        <p:nvPicPr>
          <p:cNvPr id="29" name="図 28">
            <a:extLst>
              <a:ext uri="{FF2B5EF4-FFF2-40B4-BE49-F238E27FC236}">
                <a16:creationId xmlns:a16="http://schemas.microsoft.com/office/drawing/2014/main" id="{338E7C47-2585-4343-9021-E3042057E3F6}"/>
              </a:ext>
            </a:extLst>
          </p:cNvPr>
          <p:cNvPicPr/>
          <p:nvPr/>
        </p:nvPicPr>
        <p:blipFill rotWithShape="1">
          <a:blip r:embed="rId5"/>
          <a:srcRect l="12523" t="9093" r="10748"/>
          <a:stretch/>
        </p:blipFill>
        <p:spPr bwMode="auto">
          <a:xfrm>
            <a:off x="421259" y="22678034"/>
            <a:ext cx="6595418" cy="5240530"/>
          </a:xfrm>
          <a:prstGeom prst="rect">
            <a:avLst/>
          </a:prstGeom>
          <a:ln>
            <a:noFill/>
          </a:ln>
          <a:extLst>
            <a:ext uri="{53640926-AAD7-44D8-BBD7-CCE9431645EC}">
              <a14:shadowObscured xmlns:a14="http://schemas.microsoft.com/office/drawing/2010/main"/>
            </a:ext>
          </a:extLst>
        </p:spPr>
      </p:pic>
      <p:sp>
        <p:nvSpPr>
          <p:cNvPr id="30" name="テキスト ボックス 29">
            <a:extLst>
              <a:ext uri="{FF2B5EF4-FFF2-40B4-BE49-F238E27FC236}">
                <a16:creationId xmlns:a16="http://schemas.microsoft.com/office/drawing/2014/main" id="{E201993B-AE02-4836-9EB7-1D8E0DD53C3F}"/>
              </a:ext>
            </a:extLst>
          </p:cNvPr>
          <p:cNvSpPr txBox="1"/>
          <p:nvPr/>
        </p:nvSpPr>
        <p:spPr>
          <a:xfrm>
            <a:off x="421259" y="28184776"/>
            <a:ext cx="9898793" cy="4524315"/>
          </a:xfrm>
          <a:prstGeom prst="rect">
            <a:avLst/>
          </a:prstGeom>
          <a:noFill/>
        </p:spPr>
        <p:txBody>
          <a:bodyPr wrap="square" rtlCol="0">
            <a:spAutoFit/>
          </a:bodyPr>
          <a:lstStyle/>
          <a:p>
            <a:pPr defTabSz="3507730"/>
            <a:r>
              <a:rPr kumimoji="1" lang="ja-JP" altLang="ja-JP" sz="2400" dirty="0">
                <a:solidFill>
                  <a:prstClr val="black"/>
                </a:solidFill>
                <a:ea typeface="ＭＳ Ｐゴシック" panose="020B0600070205080204" pitchFamily="50" charset="-128"/>
              </a:rPr>
              <a:t>＜</a:t>
            </a:r>
            <a:r>
              <a:rPr kumimoji="1" lang="ja-JP" altLang="ja-JP" sz="2400" b="1" dirty="0">
                <a:solidFill>
                  <a:prstClr val="black"/>
                </a:solidFill>
                <a:ea typeface="ＭＳ Ｐゴシック" panose="020B0600070205080204" pitchFamily="50" charset="-128"/>
              </a:rPr>
              <a:t>上司と部下の間の問題</a:t>
            </a:r>
            <a:r>
              <a:rPr kumimoji="1" lang="ja-JP" altLang="ja-JP" sz="2400" dirty="0">
                <a:solidFill>
                  <a:prstClr val="black"/>
                </a:solidFill>
                <a:ea typeface="ＭＳ Ｐゴシック" panose="020B0600070205080204" pitchFamily="50" charset="-128"/>
              </a:rPr>
              <a:t>＞</a:t>
            </a: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上司に理不尽に怒られ、部下はさらにやる気をなくす。</a:t>
            </a:r>
          </a:p>
          <a:p>
            <a:pPr defTabSz="3507730"/>
            <a:r>
              <a:rPr kumimoji="1" lang="en-US" altLang="ja-JP"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バブル時代の上司と部下</a:t>
            </a:r>
            <a:r>
              <a:rPr kumimoji="1" lang="en-US" altLang="ja-JP" sz="2400" dirty="0">
                <a:solidFill>
                  <a:prstClr val="black"/>
                </a:solidFill>
                <a:ea typeface="ＭＳ Ｐゴシック" panose="020B0600070205080204" pitchFamily="50" charset="-128"/>
              </a:rPr>
              <a:t>)</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仕事の後の飲み会に無理やり連れていかれる。</a:t>
            </a:r>
          </a:p>
          <a:p>
            <a:pPr defTabSz="3507730"/>
            <a:r>
              <a:rPr kumimoji="1" lang="en-US" altLang="ja-JP"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バブル時代・バブル崩壊後の上司と部下</a:t>
            </a:r>
            <a:r>
              <a:rPr kumimoji="1" lang="en-US" altLang="ja-JP" sz="2400" dirty="0">
                <a:solidFill>
                  <a:prstClr val="black"/>
                </a:solidFill>
                <a:ea typeface="ＭＳ Ｐゴシック" panose="020B0600070205080204" pitchFamily="50" charset="-128"/>
              </a:rPr>
              <a:t>)</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上司や同僚が残っているうちは帰りづらい。</a:t>
            </a:r>
          </a:p>
          <a:p>
            <a:pPr defTabSz="3507730"/>
            <a:r>
              <a:rPr kumimoji="1" lang="en-US" altLang="ja-JP"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バブル時代・バブル崩壊後の上司と部下</a:t>
            </a:r>
            <a:r>
              <a:rPr kumimoji="1" lang="en-US" altLang="ja-JP" sz="2400" dirty="0">
                <a:solidFill>
                  <a:prstClr val="black"/>
                </a:solidFill>
                <a:ea typeface="ＭＳ Ｐゴシック" panose="020B0600070205080204" pitchFamily="50" charset="-128"/>
              </a:rPr>
              <a:t>)</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聞きたくない昔の話を聞かされる。</a:t>
            </a: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パワハラ。</a:t>
            </a:r>
            <a:endParaRPr kumimoji="1" lang="en-US" altLang="ja-JP" sz="2400" dirty="0">
              <a:solidFill>
                <a:prstClr val="black"/>
              </a:solidFill>
              <a:ea typeface="ＭＳ Ｐゴシック" panose="020B0600070205080204" pitchFamily="50" charset="-128"/>
            </a:endParaRPr>
          </a:p>
          <a:p>
            <a:pPr defTabSz="3507730"/>
            <a:r>
              <a:rPr kumimoji="1" lang="en-US" altLang="ja-JP"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バブル時代の上司と部下</a:t>
            </a:r>
            <a:r>
              <a:rPr kumimoji="1" lang="en-US" altLang="ja-JP" sz="2400" dirty="0">
                <a:solidFill>
                  <a:prstClr val="black"/>
                </a:solidFill>
                <a:ea typeface="ＭＳ Ｐゴシック" panose="020B0600070205080204" pitchFamily="50" charset="-128"/>
              </a:rPr>
              <a:t>)</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a:t>
            </a:r>
            <a:r>
              <a:rPr kumimoji="1" lang="ja-JP" altLang="ja-JP" sz="2400" dirty="0">
                <a:solidFill>
                  <a:prstClr val="black"/>
                </a:solidFill>
                <a:ea typeface="ＭＳ Ｐゴシック" panose="020B0600070205080204" pitchFamily="50" charset="-128"/>
              </a:rPr>
              <a:t>上司に子どもの面倒を見るため年次有給休暇の取得を申し出た際に嫌みを言われる。</a:t>
            </a:r>
          </a:p>
        </p:txBody>
      </p:sp>
      <p:grpSp>
        <p:nvGrpSpPr>
          <p:cNvPr id="39" name="グループ化 38">
            <a:extLst>
              <a:ext uri="{FF2B5EF4-FFF2-40B4-BE49-F238E27FC236}">
                <a16:creationId xmlns:a16="http://schemas.microsoft.com/office/drawing/2014/main" id="{2F73E90A-0952-4B86-986D-BF1752BB4F54}"/>
              </a:ext>
            </a:extLst>
          </p:cNvPr>
          <p:cNvGrpSpPr/>
          <p:nvPr/>
        </p:nvGrpSpPr>
        <p:grpSpPr>
          <a:xfrm>
            <a:off x="196322" y="32975303"/>
            <a:ext cx="9970767" cy="9059929"/>
            <a:chOff x="1925052" y="20684234"/>
            <a:chExt cx="27727634" cy="7385381"/>
          </a:xfrm>
        </p:grpSpPr>
        <p:sp>
          <p:nvSpPr>
            <p:cNvPr id="40" name="テキスト ボックス 39">
              <a:extLst>
                <a:ext uri="{FF2B5EF4-FFF2-40B4-BE49-F238E27FC236}">
                  <a16:creationId xmlns:a16="http://schemas.microsoft.com/office/drawing/2014/main" id="{A3D2F019-F4BD-4A81-BFAB-C676526E4167}"/>
                </a:ext>
              </a:extLst>
            </p:cNvPr>
            <p:cNvSpPr txBox="1"/>
            <p:nvPr/>
          </p:nvSpPr>
          <p:spPr>
            <a:xfrm>
              <a:off x="1925052" y="20684234"/>
              <a:ext cx="27046989" cy="3416320"/>
            </a:xfrm>
            <a:prstGeom prst="rect">
              <a:avLst/>
            </a:prstGeom>
            <a:noFill/>
          </p:spPr>
          <p:txBody>
            <a:bodyPr wrap="square" rtlCol="0">
              <a:spAutoFit/>
            </a:bodyPr>
            <a:lstStyle/>
            <a:p>
              <a:pPr defTabSz="3507730"/>
              <a:r>
                <a:rPr kumimoji="1" lang="ja-JP" altLang="en-US" sz="2400" dirty="0">
                  <a:solidFill>
                    <a:prstClr val="black"/>
                  </a:solidFill>
                  <a:ea typeface="ＭＳ Ｐゴシック" panose="020B0600070205080204" pitchFamily="50" charset="-128"/>
                </a:rPr>
                <a:t>注</a:t>
              </a:r>
              <a:r>
                <a:rPr kumimoji="1" lang="en-US" altLang="ja-JP" sz="2400" dirty="0">
                  <a:solidFill>
                    <a:prstClr val="black"/>
                  </a:solidFill>
                  <a:ea typeface="ＭＳ Ｐゴシック" panose="020B0600070205080204" pitchFamily="50" charset="-128"/>
                </a:rPr>
                <a:t>1</a:t>
              </a:r>
              <a:r>
                <a:rPr kumimoji="1" lang="ja-JP" altLang="ja-JP" sz="2400" dirty="0">
                  <a:solidFill>
                    <a:prstClr val="black"/>
                  </a:solidFill>
                  <a:ea typeface="ＭＳ Ｐゴシック" panose="020B0600070205080204" pitchFamily="50" charset="-128"/>
                </a:rPr>
                <a:t> </a:t>
              </a:r>
              <a:r>
                <a:rPr kumimoji="1" lang="en-US" altLang="ja-JP" sz="2400" dirty="0">
                  <a:solidFill>
                    <a:prstClr val="black"/>
                  </a:solidFill>
                  <a:ea typeface="ＭＳ Ｐゴシック" panose="020B0600070205080204" pitchFamily="50" charset="-128"/>
                </a:rPr>
                <a:t>)</a:t>
              </a:r>
            </a:p>
            <a:p>
              <a:pPr defTabSz="3507730"/>
              <a:r>
                <a:rPr kumimoji="1" lang="ja-JP" altLang="ja-JP" sz="2400" dirty="0">
                  <a:solidFill>
                    <a:prstClr val="black"/>
                  </a:solidFill>
                  <a:ea typeface="ＭＳ Ｐゴシック" panose="020B0600070205080204" pitchFamily="50" charset="-128"/>
                </a:rPr>
                <a:t>参考：</a:t>
              </a:r>
              <a:r>
                <a:rPr kumimoji="1" lang="en-US" altLang="ja-JP" sz="2400" u="sng" dirty="0">
                  <a:solidFill>
                    <a:prstClr val="black"/>
                  </a:solidFill>
                  <a:ea typeface="ＭＳ Ｐゴシック" panose="020B0600070205080204" pitchFamily="50" charset="-128"/>
                  <a:hlinkClick r:id="rId6"/>
                </a:rPr>
                <a:t>http://mag.executive.itmedia.co.jp/executive/articles/1002/24/news009.html</a:t>
              </a:r>
              <a:endParaRPr kumimoji="1" lang="ja-JP" altLang="ja-JP" sz="2400" dirty="0">
                <a:solidFill>
                  <a:prstClr val="black"/>
                </a:solidFill>
                <a:ea typeface="ＭＳ Ｐゴシック" panose="020B0600070205080204" pitchFamily="50" charset="-128"/>
              </a:endParaRPr>
            </a:p>
            <a:p>
              <a:pPr defTabSz="3507730"/>
              <a:r>
                <a:rPr kumimoji="1" lang="ja-JP" altLang="ja-JP" sz="2400" dirty="0">
                  <a:solidFill>
                    <a:prstClr val="black"/>
                  </a:solidFill>
                  <a:ea typeface="ＭＳ Ｐゴシック" panose="020B0600070205080204" pitchFamily="50" charset="-128"/>
                </a:rPr>
                <a:t>　　　：</a:t>
              </a:r>
              <a:r>
                <a:rPr kumimoji="1" lang="en-US" altLang="ja-JP" sz="2400" u="sng" dirty="0">
                  <a:solidFill>
                    <a:prstClr val="black"/>
                  </a:solidFill>
                  <a:ea typeface="ＭＳ Ｐゴシック" panose="020B0600070205080204" pitchFamily="50" charset="-128"/>
                  <a:hlinkClick r:id="rId7"/>
                </a:rPr>
                <a:t>https://onescene.me/articles/5402</a:t>
              </a:r>
              <a:endParaRPr kumimoji="1" lang="ja-JP" altLang="ja-JP" sz="2400" dirty="0">
                <a:solidFill>
                  <a:prstClr val="black"/>
                </a:solidFill>
                <a:ea typeface="ＭＳ Ｐゴシック" panose="020B0600070205080204" pitchFamily="50" charset="-128"/>
              </a:endParaRPr>
            </a:p>
            <a:p>
              <a:pPr defTabSz="3507730"/>
              <a:r>
                <a:rPr kumimoji="1" lang="ja-JP" altLang="ja-JP" sz="2400" dirty="0">
                  <a:solidFill>
                    <a:prstClr val="black"/>
                  </a:solidFill>
                  <a:ea typeface="ＭＳ Ｐゴシック" panose="020B0600070205080204" pitchFamily="50" charset="-128"/>
                </a:rPr>
                <a:t>　　　：</a:t>
              </a:r>
              <a:r>
                <a:rPr kumimoji="1" lang="en-US" altLang="ja-JP" sz="2400" u="sng" dirty="0">
                  <a:solidFill>
                    <a:prstClr val="black"/>
                  </a:solidFill>
                  <a:ea typeface="ＭＳ Ｐゴシック" panose="020B0600070205080204" pitchFamily="50" charset="-128"/>
                  <a:hlinkClick r:id="rId8"/>
                </a:rPr>
                <a:t>https://next.rikunabi.com/tech/docs/ct_s03600.jsp?p=000722</a:t>
              </a:r>
              <a:endParaRPr kumimoji="1" lang="ja-JP" altLang="ja-JP" sz="2400" dirty="0">
                <a:solidFill>
                  <a:prstClr val="black"/>
                </a:solidFill>
                <a:ea typeface="ＭＳ Ｐゴシック" panose="020B0600070205080204" pitchFamily="50" charset="-128"/>
              </a:endParaRPr>
            </a:p>
            <a:p>
              <a:pPr defTabSz="3507730"/>
              <a:r>
                <a:rPr kumimoji="1" lang="ja-JP" altLang="ja-JP" sz="2400" dirty="0">
                  <a:solidFill>
                    <a:prstClr val="black"/>
                  </a:solidFill>
                  <a:ea typeface="ＭＳ Ｐゴシック" panose="020B0600070205080204" pitchFamily="50" charset="-128"/>
                </a:rPr>
                <a:t>　　　：</a:t>
              </a:r>
              <a:r>
                <a:rPr kumimoji="1" lang="en-US" altLang="ja-JP" sz="2400" u="sng" dirty="0">
                  <a:solidFill>
                    <a:prstClr val="black"/>
                  </a:solidFill>
                  <a:ea typeface="ＭＳ Ｐゴシック" panose="020B0600070205080204" pitchFamily="50" charset="-128"/>
                  <a:hlinkClick r:id="rId9"/>
                </a:rPr>
                <a:t>https://woman.mynavi.jp/article/150629-24/</a:t>
              </a:r>
              <a:endParaRPr kumimoji="1" lang="ja-JP" altLang="ja-JP" sz="2400" dirty="0">
                <a:solidFill>
                  <a:prstClr val="black"/>
                </a:solidFill>
                <a:ea typeface="ＭＳ Ｐゴシック" panose="020B0600070205080204" pitchFamily="50" charset="-128"/>
              </a:endParaRPr>
            </a:p>
            <a:p>
              <a:pPr defTabSz="3507730"/>
              <a:r>
                <a:rPr kumimoji="1" lang="ja-JP" altLang="ja-JP" sz="2400" dirty="0">
                  <a:solidFill>
                    <a:prstClr val="black"/>
                  </a:solidFill>
                  <a:ea typeface="ＭＳ Ｐゴシック" panose="020B0600070205080204" pitchFamily="50" charset="-128"/>
                </a:rPr>
                <a:t>参考：</a:t>
              </a:r>
              <a:r>
                <a:rPr kumimoji="1" lang="en-US" altLang="ja-JP" sz="2400" dirty="0">
                  <a:solidFill>
                    <a:prstClr val="black"/>
                  </a:solidFill>
                  <a:ea typeface="ＭＳ Ｐゴシック" panose="020B0600070205080204" pitchFamily="50" charset="-128"/>
                  <a:hlinkClick r:id="rId10"/>
                </a:rPr>
                <a:t>http://www.webcitation.org/6wvVxMBZg</a:t>
              </a:r>
              <a:endParaRPr kumimoji="1" lang="ja-JP" altLang="ja-JP" sz="2400" dirty="0">
                <a:solidFill>
                  <a:prstClr val="black"/>
                </a:solidFill>
                <a:ea typeface="ＭＳ Ｐゴシック" panose="020B0600070205080204" pitchFamily="50" charset="-128"/>
              </a:endParaRPr>
            </a:p>
            <a:p>
              <a:pPr defTabSz="3507730"/>
              <a:r>
                <a:rPr kumimoji="1" lang="ja-JP" altLang="ja-JP" sz="2400" dirty="0">
                  <a:solidFill>
                    <a:prstClr val="black"/>
                  </a:solidFill>
                  <a:ea typeface="ＭＳ Ｐゴシック" panose="020B0600070205080204" pitchFamily="50" charset="-128"/>
                </a:rPr>
                <a:t>　　　：</a:t>
              </a:r>
              <a:r>
                <a:rPr kumimoji="1" lang="en-US" altLang="ja-JP" sz="2400" u="sng" dirty="0">
                  <a:solidFill>
                    <a:prstClr val="black"/>
                  </a:solidFill>
                  <a:ea typeface="ＭＳ Ｐゴシック" panose="020B0600070205080204" pitchFamily="50" charset="-128"/>
                  <a:hlinkClick r:id="rId11"/>
                </a:rPr>
                <a:t>http://www.growing-labo.com/lostgeneration/</a:t>
              </a:r>
              <a:endParaRPr kumimoji="1" lang="ja-JP" altLang="ja-JP" sz="2400" dirty="0">
                <a:solidFill>
                  <a:prstClr val="black"/>
                </a:solidFill>
                <a:ea typeface="ＭＳ Ｐゴシック" panose="020B0600070205080204" pitchFamily="50" charset="-128"/>
              </a:endParaRPr>
            </a:p>
            <a:p>
              <a:pPr defTabSz="3507730"/>
              <a:r>
                <a:rPr kumimoji="1" lang="ja-JP" altLang="ja-JP" sz="2400" dirty="0">
                  <a:solidFill>
                    <a:prstClr val="black"/>
                  </a:solidFill>
                  <a:ea typeface="ＭＳ Ｐゴシック" panose="020B0600070205080204" pitchFamily="50" charset="-128"/>
                </a:rPr>
                <a:t>　　　：</a:t>
              </a:r>
              <a:r>
                <a:rPr kumimoji="1" lang="en-US" altLang="ja-JP" sz="2400" dirty="0">
                  <a:solidFill>
                    <a:prstClr val="black"/>
                  </a:solidFill>
                  <a:ea typeface="ＭＳ Ｐゴシック" panose="020B0600070205080204" pitchFamily="50" charset="-128"/>
                  <a:hlinkClick r:id="rId12"/>
                </a:rPr>
                <a:t>http://archive.is/w8jLP</a:t>
              </a:r>
              <a:endParaRPr kumimoji="1" lang="en-US" altLang="ja-JP" sz="2400" dirty="0">
                <a:solidFill>
                  <a:prstClr val="black"/>
                </a:solidFill>
                <a:ea typeface="ＭＳ Ｐゴシック" panose="020B0600070205080204" pitchFamily="50" charset="-128"/>
              </a:endParaRPr>
            </a:p>
            <a:p>
              <a:pPr defTabSz="3507730"/>
              <a:r>
                <a:rPr kumimoji="1" lang="ja-JP" altLang="ja-JP" sz="2400" dirty="0">
                  <a:solidFill>
                    <a:prstClr val="black"/>
                  </a:solidFill>
                  <a:ea typeface="ＭＳ Ｐゴシック" panose="020B0600070205080204" pitchFamily="50" charset="-128"/>
                </a:rPr>
                <a:t>参考：</a:t>
              </a:r>
              <a:r>
                <a:rPr kumimoji="1" lang="en-US" altLang="ja-JP" sz="2400" b="1" u="sng" dirty="0">
                  <a:solidFill>
                    <a:prstClr val="black"/>
                  </a:solidFill>
                  <a:ea typeface="ＭＳ Ｐゴシック" panose="020B0600070205080204" pitchFamily="50" charset="-128"/>
                  <a:hlinkClick r:id="rId13"/>
                </a:rPr>
                <a:t>http://activity.jpc-net.jp/detail/mdd/activity001508/attached.pdf</a:t>
              </a:r>
              <a:endParaRPr kumimoji="1" lang="ja-JP" altLang="ja-JP" sz="2400" dirty="0">
                <a:solidFill>
                  <a:prstClr val="black"/>
                </a:solidFill>
                <a:ea typeface="ＭＳ Ｐゴシック" panose="020B0600070205080204" pitchFamily="50" charset="-128"/>
              </a:endParaRPr>
            </a:p>
          </p:txBody>
        </p:sp>
        <p:sp>
          <p:nvSpPr>
            <p:cNvPr id="41" name="テキスト ボックス 40">
              <a:extLst>
                <a:ext uri="{FF2B5EF4-FFF2-40B4-BE49-F238E27FC236}">
                  <a16:creationId xmlns:a16="http://schemas.microsoft.com/office/drawing/2014/main" id="{9A770E7A-62AE-4729-A907-E875C03A1575}"/>
                </a:ext>
              </a:extLst>
            </p:cNvPr>
            <p:cNvSpPr txBox="1"/>
            <p:nvPr/>
          </p:nvSpPr>
          <p:spPr>
            <a:xfrm>
              <a:off x="1925052" y="24100554"/>
              <a:ext cx="27046989" cy="830997"/>
            </a:xfrm>
            <a:prstGeom prst="rect">
              <a:avLst/>
            </a:prstGeom>
            <a:noFill/>
          </p:spPr>
          <p:txBody>
            <a:bodyPr wrap="square" rtlCol="0">
              <a:spAutoFit/>
            </a:bodyPr>
            <a:lstStyle/>
            <a:p>
              <a:pPr defTabSz="3507730"/>
              <a:r>
                <a:rPr kumimoji="1" lang="ja-JP" altLang="en-US" sz="2400" dirty="0">
                  <a:solidFill>
                    <a:prstClr val="black"/>
                  </a:solidFill>
                  <a:ea typeface="ＭＳ Ｐゴシック" panose="020B0600070205080204" pitchFamily="50" charset="-128"/>
                </a:rPr>
                <a:t>注</a:t>
              </a:r>
              <a:r>
                <a:rPr kumimoji="1" lang="en-US" altLang="ja-JP" sz="2400" dirty="0">
                  <a:solidFill>
                    <a:prstClr val="black"/>
                  </a:solidFill>
                  <a:ea typeface="ＭＳ Ｐゴシック" panose="020B0600070205080204" pitchFamily="50" charset="-128"/>
                </a:rPr>
                <a:t>2)</a:t>
              </a:r>
            </a:p>
            <a:p>
              <a:pPr defTabSz="3507730"/>
              <a:r>
                <a:rPr kumimoji="1" lang="ja-JP" altLang="ja-JP" sz="2400" dirty="0">
                  <a:solidFill>
                    <a:prstClr val="black"/>
                  </a:solidFill>
                  <a:ea typeface="ＭＳ Ｐゴシック" panose="020B0600070205080204" pitchFamily="50" charset="-128"/>
                </a:rPr>
                <a:t>参考：</a:t>
              </a:r>
              <a:r>
                <a:rPr kumimoji="1" lang="en-US" altLang="ja-JP" sz="2400" b="1" u="sng" dirty="0">
                  <a:solidFill>
                    <a:prstClr val="black"/>
                  </a:solidFill>
                  <a:ea typeface="ＭＳ Ｐゴシック" panose="020B0600070205080204" pitchFamily="50" charset="-128"/>
                  <a:hlinkClick r:id="rId14"/>
                </a:rPr>
                <a:t>http://www.jpc-net.jp/new_recruit/</a:t>
              </a:r>
              <a:endParaRPr kumimoji="1" lang="ja-JP" altLang="en-US" sz="2400" dirty="0">
                <a:solidFill>
                  <a:prstClr val="black"/>
                </a:solidFill>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F6308085-20DC-40B5-83C4-3D7487ABE79F}"/>
                </a:ext>
              </a:extLst>
            </p:cNvPr>
            <p:cNvSpPr txBox="1"/>
            <p:nvPr/>
          </p:nvSpPr>
          <p:spPr>
            <a:xfrm>
              <a:off x="1925052" y="25022627"/>
              <a:ext cx="27727634" cy="3046988"/>
            </a:xfrm>
            <a:prstGeom prst="rect">
              <a:avLst/>
            </a:prstGeom>
            <a:noFill/>
          </p:spPr>
          <p:txBody>
            <a:bodyPr wrap="square" rtlCol="0">
              <a:spAutoFit/>
            </a:bodyPr>
            <a:lstStyle/>
            <a:p>
              <a:pPr defTabSz="3507730"/>
              <a:r>
                <a:rPr kumimoji="1" lang="ja-JP" altLang="en-US" sz="2400" dirty="0">
                  <a:solidFill>
                    <a:prstClr val="black"/>
                  </a:solidFill>
                  <a:ea typeface="ＭＳ Ｐゴシック" panose="020B0600070205080204" pitchFamily="50" charset="-128"/>
                </a:rPr>
                <a:t>注</a:t>
              </a:r>
              <a:r>
                <a:rPr kumimoji="1" lang="en-US" altLang="ja-JP" sz="2400" dirty="0">
                  <a:solidFill>
                    <a:prstClr val="black"/>
                  </a:solidFill>
                  <a:ea typeface="ＭＳ Ｐゴシック" panose="020B0600070205080204" pitchFamily="50" charset="-128"/>
                </a:rPr>
                <a:t>3)</a:t>
              </a:r>
            </a:p>
            <a:p>
              <a:pPr defTabSz="3507730"/>
              <a:r>
                <a:rPr kumimoji="1" lang="ja-JP" altLang="ja-JP" sz="2400" dirty="0">
                  <a:solidFill>
                    <a:prstClr val="black"/>
                  </a:solidFill>
                  <a:ea typeface="ＭＳ Ｐゴシック" panose="020B0600070205080204" pitchFamily="50" charset="-128"/>
                </a:rPr>
                <a:t>参考：</a:t>
              </a:r>
              <a:r>
                <a:rPr kumimoji="1" lang="en-US" altLang="ja-JP" sz="2400" u="sng" dirty="0">
                  <a:solidFill>
                    <a:prstClr val="black"/>
                  </a:solidFill>
                  <a:ea typeface="ＭＳ Ｐゴシック" panose="020B0600070205080204" pitchFamily="50" charset="-128"/>
                  <a:hlinkClick r:id="rId15"/>
                </a:rPr>
                <a:t>https://news.biglobe.ne.jp/economy/0413/dol_160413_1772441810.html</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　　　</a:t>
              </a:r>
              <a:r>
                <a:rPr kumimoji="1" lang="ja-JP" altLang="ja-JP" sz="2400" dirty="0">
                  <a:solidFill>
                    <a:prstClr val="black"/>
                  </a:solidFill>
                  <a:ea typeface="ＭＳ Ｐゴシック" panose="020B0600070205080204" pitchFamily="50" charset="-128"/>
                </a:rPr>
                <a:t>：</a:t>
              </a:r>
              <a:r>
                <a:rPr kumimoji="1" lang="en-US" altLang="ja-JP" sz="2400" u="sng" dirty="0">
                  <a:solidFill>
                    <a:prstClr val="black"/>
                  </a:solidFill>
                  <a:ea typeface="ＭＳ Ｐゴシック" panose="020B0600070205080204" pitchFamily="50" charset="-128"/>
                  <a:hlinkClick r:id="rId16"/>
                </a:rPr>
                <a:t>www.shimotsuke.co.jp/news/tochigi/top/news/20170613/2720199</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　　　</a:t>
              </a:r>
              <a:r>
                <a:rPr kumimoji="1" lang="ja-JP" altLang="ja-JP" sz="2400" dirty="0">
                  <a:solidFill>
                    <a:prstClr val="black"/>
                  </a:solidFill>
                  <a:ea typeface="ＭＳ Ｐゴシック" panose="020B0600070205080204" pitchFamily="50" charset="-128"/>
                </a:rPr>
                <a:t>：</a:t>
              </a:r>
              <a:r>
                <a:rPr kumimoji="1" lang="en-US" altLang="ja-JP" sz="2400" u="sng" dirty="0">
                  <a:solidFill>
                    <a:prstClr val="black"/>
                  </a:solidFill>
                  <a:ea typeface="ＭＳ Ｐゴシック" panose="020B0600070205080204" pitchFamily="50" charset="-128"/>
                  <a:hlinkClick r:id="rId17"/>
                </a:rPr>
                <a:t>https://news.careerconnection.jp/?p=39480</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　　　</a:t>
              </a:r>
              <a:r>
                <a:rPr kumimoji="1" lang="ja-JP" altLang="ja-JP" sz="2400" dirty="0">
                  <a:solidFill>
                    <a:prstClr val="black"/>
                  </a:solidFill>
                  <a:ea typeface="ＭＳ Ｐゴシック" panose="020B0600070205080204" pitchFamily="50" charset="-128"/>
                </a:rPr>
                <a:t>：</a:t>
              </a:r>
              <a:r>
                <a:rPr kumimoji="1" lang="en-US" altLang="ja-JP" sz="2400" u="sng" dirty="0">
                  <a:solidFill>
                    <a:prstClr val="black"/>
                  </a:solidFill>
                  <a:ea typeface="ＭＳ Ｐゴシック" panose="020B0600070205080204" pitchFamily="50" charset="-128"/>
                  <a:hlinkClick r:id="rId18"/>
                </a:rPr>
                <a:t>https://news.careerconnection.jp/?p=34479</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　　　</a:t>
              </a:r>
              <a:r>
                <a:rPr kumimoji="1" lang="ja-JP" altLang="ja-JP" sz="2400" dirty="0">
                  <a:solidFill>
                    <a:prstClr val="black"/>
                  </a:solidFill>
                  <a:ea typeface="ＭＳ Ｐゴシック" panose="020B0600070205080204" pitchFamily="50" charset="-128"/>
                </a:rPr>
                <a:t>：</a:t>
              </a:r>
              <a:r>
                <a:rPr kumimoji="1" lang="en-US" altLang="ja-JP" sz="2400" u="sng" dirty="0">
                  <a:solidFill>
                    <a:prstClr val="black"/>
                  </a:solidFill>
                  <a:ea typeface="ＭＳ Ｐゴシック" panose="020B0600070205080204" pitchFamily="50" charset="-128"/>
                  <a:hlinkClick r:id="rId19"/>
                </a:rPr>
                <a:t>https://news.careerconnection.jp/?p=29206</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　　　</a:t>
              </a:r>
              <a:r>
                <a:rPr kumimoji="1" lang="ja-JP" altLang="ja-JP" sz="2400" dirty="0">
                  <a:solidFill>
                    <a:prstClr val="black"/>
                  </a:solidFill>
                  <a:ea typeface="ＭＳ Ｐゴシック" panose="020B0600070205080204" pitchFamily="50" charset="-128"/>
                </a:rPr>
                <a:t>：</a:t>
              </a:r>
              <a:r>
                <a:rPr kumimoji="1" lang="en-US" altLang="ja-JP" sz="2400" u="sng" dirty="0">
                  <a:solidFill>
                    <a:prstClr val="black"/>
                  </a:solidFill>
                  <a:ea typeface="ＭＳ Ｐゴシック" panose="020B0600070205080204" pitchFamily="50" charset="-128"/>
                  <a:hlinkClick r:id="rId20"/>
                </a:rPr>
                <a:t>https://srs-tk.info/sodan/jirei.html</a:t>
              </a:r>
              <a:endParaRPr kumimoji="1" lang="ja-JP" altLang="ja-JP" sz="2400" dirty="0">
                <a:solidFill>
                  <a:prstClr val="black"/>
                </a:solidFill>
                <a:ea typeface="ＭＳ Ｐゴシック" panose="020B0600070205080204" pitchFamily="50" charset="-128"/>
              </a:endParaRPr>
            </a:p>
            <a:p>
              <a:pPr defTabSz="3507730"/>
              <a:r>
                <a:rPr kumimoji="1" lang="ja-JP" altLang="en-US" sz="2400" dirty="0">
                  <a:solidFill>
                    <a:prstClr val="black"/>
                  </a:solidFill>
                  <a:ea typeface="ＭＳ Ｐゴシック" panose="020B0600070205080204" pitchFamily="50" charset="-128"/>
                </a:rPr>
                <a:t>　　　</a:t>
              </a:r>
              <a:r>
                <a:rPr kumimoji="1" lang="ja-JP" altLang="ja-JP" sz="2400" dirty="0">
                  <a:solidFill>
                    <a:prstClr val="black"/>
                  </a:solidFill>
                  <a:ea typeface="ＭＳ Ｐゴシック" panose="020B0600070205080204" pitchFamily="50" charset="-128"/>
                </a:rPr>
                <a:t>：</a:t>
              </a:r>
              <a:r>
                <a:rPr kumimoji="1" lang="en-US" altLang="ja-JP" sz="2400" u="sng" dirty="0">
                  <a:solidFill>
                    <a:prstClr val="black"/>
                  </a:solidFill>
                  <a:ea typeface="ＭＳ Ｐゴシック" panose="020B0600070205080204" pitchFamily="50" charset="-128"/>
                  <a:hlinkClick r:id="rId21"/>
                </a:rPr>
                <a:t>https://prtimes.jp/main/html/rd/p/000000090.000006827.html</a:t>
              </a:r>
              <a:endParaRPr kumimoji="1" lang="ja-JP" altLang="en-US" sz="2400" dirty="0">
                <a:solidFill>
                  <a:prstClr val="black"/>
                </a:solidFill>
                <a:ea typeface="ＭＳ Ｐゴシック" panose="020B0600070205080204" pitchFamily="50" charset="-128"/>
              </a:endParaRPr>
            </a:p>
          </p:txBody>
        </p:sp>
      </p:grpSp>
      <p:grpSp>
        <p:nvGrpSpPr>
          <p:cNvPr id="43" name="グループ化 42">
            <a:extLst>
              <a:ext uri="{FF2B5EF4-FFF2-40B4-BE49-F238E27FC236}">
                <a16:creationId xmlns:a16="http://schemas.microsoft.com/office/drawing/2014/main" id="{E7285DFF-A3D1-4364-BD09-03A969F18C1B}"/>
              </a:ext>
            </a:extLst>
          </p:cNvPr>
          <p:cNvGrpSpPr/>
          <p:nvPr/>
        </p:nvGrpSpPr>
        <p:grpSpPr>
          <a:xfrm>
            <a:off x="21607031" y="4379063"/>
            <a:ext cx="6511636" cy="8248412"/>
            <a:chOff x="166256" y="457200"/>
            <a:chExt cx="6511636" cy="8248412"/>
          </a:xfrm>
        </p:grpSpPr>
        <p:sp>
          <p:nvSpPr>
            <p:cNvPr id="44" name="正方形/長方形 43">
              <a:extLst>
                <a:ext uri="{FF2B5EF4-FFF2-40B4-BE49-F238E27FC236}">
                  <a16:creationId xmlns:a16="http://schemas.microsoft.com/office/drawing/2014/main" id="{6D860441-AD0D-4C89-9AC5-D9CCC24BF00C}"/>
                </a:ext>
              </a:extLst>
            </p:cNvPr>
            <p:cNvSpPr/>
            <p:nvPr/>
          </p:nvSpPr>
          <p:spPr>
            <a:xfrm>
              <a:off x="166256" y="457200"/>
              <a:ext cx="6511636" cy="8248412"/>
            </a:xfrm>
            <a:prstGeom prst="rect">
              <a:avLst/>
            </a:prstGeom>
          </p:spPr>
          <p:txBody>
            <a:bodyPr wrap="square">
              <a:spAutoFit/>
            </a:bodyPr>
            <a:lstStyle/>
            <a:p>
              <a:pPr indent="133350" algn="just">
                <a:spcAft>
                  <a:spcPts val="0"/>
                </a:spcAft>
              </a:pPr>
              <a:endParaRPr lang="en-US" altLang="ja-JP" sz="1200" kern="100" dirty="0">
                <a:effectLst/>
                <a:latin typeface="Century" panose="02040604050505020304" pitchFamily="18" charset="0"/>
                <a:ea typeface="HGS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latin typeface="Century" panose="02040604050505020304" pitchFamily="18" charset="0"/>
                <a:ea typeface="HGSｺﾞｼｯｸM" panose="020B0600000000000000" pitchFamily="50" charset="-128"/>
                <a:cs typeface="Times New Roman" panose="02020603050405020304" pitchFamily="18" charset="0"/>
              </a:endParaRPr>
            </a:p>
            <a:p>
              <a:pPr indent="133350" algn="just">
                <a:spcAft>
                  <a:spcPts val="0"/>
                </a:spcAft>
              </a:pPr>
              <a:r>
                <a:rPr lang="ja-JP" altLang="ja-JP" sz="1400" kern="100" dirty="0">
                  <a:effectLst/>
                  <a:latin typeface="Century" panose="02040604050505020304" pitchFamily="18" charset="0"/>
                  <a:ea typeface="HGSｺﾞｼｯｸM" panose="020B0600000000000000" pitchFamily="50" charset="-128"/>
                  <a:cs typeface="Times New Roman" panose="02020603050405020304" pitchFamily="18" charset="0"/>
                </a:rPr>
                <a:t>企業の生産性や作業効率の向上には職場での人間関係が大きく影響していると言える。それを顕著に示した古典的な実験がホーソン実験である。</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just">
                <a:spcAft>
                  <a:spcPts val="0"/>
                </a:spcAft>
              </a:pPr>
              <a:r>
                <a:rPr lang="ja-JP" altLang="ja-JP" sz="1400" kern="100" dirty="0">
                  <a:effectLst/>
                  <a:latin typeface="Century" panose="02040604050505020304" pitchFamily="18" charset="0"/>
                  <a:ea typeface="HGSｺﾞｼｯｸM" panose="020B0600000000000000" pitchFamily="50" charset="-128"/>
                  <a:cs typeface="Times New Roman" panose="02020603050405020304" pitchFamily="18" charset="0"/>
                </a:rPr>
                <a:t>ホーソン実験では、「物理的な作業条件」と「従業員の作業能率」の関係を調べるために、次の</a:t>
              </a:r>
              <a:r>
                <a:rPr lang="en-US" altLang="ja-JP" sz="1400" kern="100" dirty="0">
                  <a:effectLst/>
                  <a:latin typeface="Century" panose="02040604050505020304" pitchFamily="18" charset="0"/>
                  <a:ea typeface="HGSｺﾞｼｯｸM" panose="020B0600000000000000" pitchFamily="50" charset="-128"/>
                  <a:cs typeface="Times New Roman" panose="02020603050405020304" pitchFamily="18" charset="0"/>
                </a:rPr>
                <a:t>4</a:t>
              </a:r>
              <a:r>
                <a:rPr lang="ja-JP" altLang="ja-JP" sz="1400" kern="100" dirty="0">
                  <a:effectLst/>
                  <a:latin typeface="Century" panose="02040604050505020304" pitchFamily="18" charset="0"/>
                  <a:ea typeface="HGSｺﾞｼｯｸM" panose="020B0600000000000000" pitchFamily="50" charset="-128"/>
                  <a:cs typeface="Times New Roman" panose="02020603050405020304" pitchFamily="18" charset="0"/>
                </a:rPr>
                <a:t>つの実験を行った。</a:t>
              </a:r>
              <a:endParaRPr lang="en-US" altLang="ja-JP" sz="1400" kern="100" dirty="0">
                <a:effectLst/>
                <a:latin typeface="Century" panose="02040604050505020304" pitchFamily="18" charset="0"/>
                <a:ea typeface="HGS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latin typeface="Century" panose="02040604050505020304" pitchFamily="18" charset="0"/>
                <a:ea typeface="HGSｺﾞｼｯｸM" panose="020B0600000000000000" pitchFamily="50" charset="-128"/>
                <a:cs typeface="Times New Roman" panose="02020603050405020304" pitchFamily="18" charset="0"/>
              </a:endParaRPr>
            </a:p>
            <a:p>
              <a:pPr indent="133350" algn="just">
                <a:spcAft>
                  <a:spcPts val="0"/>
                </a:spcAft>
              </a:pPr>
              <a:r>
                <a:rPr lang="en-US" altLang="ja-JP"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1.</a:t>
              </a:r>
              <a:r>
                <a:rPr lang="ja-JP" altLang="en-US"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照明実験（証明の明るさと作業能率の関連性の実験） </a:t>
              </a:r>
              <a:r>
                <a:rPr lang="en-US" altLang="ja-JP"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¹</a:t>
              </a:r>
              <a:endParaRPr lang="ja-JP" altLang="en-US"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r>
                <a:rPr lang="ja-JP" altLang="en-US"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r>
                <a:rPr lang="ja-JP" altLang="en-US"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400" kern="100" dirty="0">
                  <a:solidFill>
                    <a:srgbClr val="FF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照明度と作業能率との間には、特に関連性がない</a:t>
              </a:r>
            </a:p>
            <a:p>
              <a:pPr indent="133350" algn="just">
                <a:spcAft>
                  <a:spcPts val="0"/>
                </a:spcAft>
              </a:pPr>
              <a:endParaRPr lang="ja-JP" altLang="en-US"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r>
                <a:rPr lang="en-US" altLang="ja-JP"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2.</a:t>
              </a:r>
              <a:r>
                <a:rPr lang="ja-JP" altLang="en-US"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リレー組み立て実験（作業条件と作業能率の関連性の実験）</a:t>
              </a:r>
              <a:r>
                <a:rPr lang="en-US" altLang="ja-JP"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²</a:t>
              </a:r>
              <a:endParaRPr lang="ja-JP" altLang="en-US"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r>
                <a:rPr lang="ja-JP" altLang="en-US"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　労働条件をどのように変更しても、実験が進むにつれて作業能率は高くなり、逆に、</a:t>
              </a:r>
              <a:endParaRPr lang="en-US" altLang="ja-JP"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r>
                <a:rPr lang="ja-JP" altLang="en-US"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途中で元の労働条件に戻しても作業能率は上昇した。</a:t>
              </a:r>
              <a:endParaRPr lang="en-US" altLang="ja-JP"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endParaRPr lang="ja-JP" altLang="en-US"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r>
                <a:rPr lang="ja-JP" altLang="en-US"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400" kern="100" dirty="0">
                  <a:solidFill>
                    <a:srgbClr val="FF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客観的な労働条件と作業能率との間には、特に関連性がない</a:t>
              </a:r>
            </a:p>
            <a:p>
              <a:pPr indent="133350" algn="just">
                <a:spcAft>
                  <a:spcPts val="0"/>
                </a:spcAft>
              </a:pPr>
              <a:r>
                <a:rPr lang="ja-JP" altLang="en-US" sz="14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400" kern="100" dirty="0">
                  <a:solidFill>
                    <a:srgbClr val="FF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作業能率は、客観的な条件よりも従業員の心理的・情緒的なものに依存するところ　</a:t>
              </a:r>
              <a:endParaRPr lang="en-US" altLang="ja-JP" sz="1400" kern="100" dirty="0">
                <a:solidFill>
                  <a:srgbClr val="FF0000"/>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33350" algn="just">
                <a:spcAft>
                  <a:spcPts val="0"/>
                </a:spcAft>
              </a:pPr>
              <a:r>
                <a:rPr lang="ja-JP" altLang="en-US" sz="1400" kern="100" dirty="0">
                  <a:solidFill>
                    <a:srgbClr val="FF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が大きいことが判明</a:t>
              </a:r>
            </a:p>
            <a:p>
              <a:pPr indent="133350" algn="just">
                <a:spcAft>
                  <a:spcPts val="0"/>
                </a:spcAft>
              </a:pPr>
              <a:endPar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pic>
          <p:nvPicPr>
            <p:cNvPr id="45" name="図 44">
              <a:extLst>
                <a:ext uri="{FF2B5EF4-FFF2-40B4-BE49-F238E27FC236}">
                  <a16:creationId xmlns:a16="http://schemas.microsoft.com/office/drawing/2014/main" id="{0882A277-1CD7-462F-BDD0-815AAA42C1A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12390" y="2207297"/>
              <a:ext cx="360081" cy="727087"/>
            </a:xfrm>
            <a:prstGeom prst="rect">
              <a:avLst/>
            </a:prstGeom>
          </p:spPr>
        </p:pic>
        <p:pic>
          <p:nvPicPr>
            <p:cNvPr id="46" name="図 45">
              <a:extLst>
                <a:ext uri="{FF2B5EF4-FFF2-40B4-BE49-F238E27FC236}">
                  <a16:creationId xmlns:a16="http://schemas.microsoft.com/office/drawing/2014/main" id="{364BD332-EB78-4C05-9E07-3E9595CB75A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273618" y="3125310"/>
              <a:ext cx="498763" cy="748145"/>
            </a:xfrm>
            <a:prstGeom prst="rect">
              <a:avLst/>
            </a:prstGeom>
          </p:spPr>
        </p:pic>
        <p:sp>
          <p:nvSpPr>
            <p:cNvPr id="47" name="円/楕円 3">
              <a:extLst>
                <a:ext uri="{FF2B5EF4-FFF2-40B4-BE49-F238E27FC236}">
                  <a16:creationId xmlns:a16="http://schemas.microsoft.com/office/drawing/2014/main" id="{E6CECE62-25C8-4CCD-A7DC-58DD69759FE5}"/>
                </a:ext>
              </a:extLst>
            </p:cNvPr>
            <p:cNvSpPr/>
            <p:nvPr/>
          </p:nvSpPr>
          <p:spPr>
            <a:xfrm>
              <a:off x="863099" y="2297836"/>
              <a:ext cx="316302" cy="295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明</a:t>
              </a:r>
            </a:p>
          </p:txBody>
        </p:sp>
        <p:sp>
          <p:nvSpPr>
            <p:cNvPr id="48" name="右矢印 7">
              <a:extLst>
                <a:ext uri="{FF2B5EF4-FFF2-40B4-BE49-F238E27FC236}">
                  <a16:creationId xmlns:a16="http://schemas.microsoft.com/office/drawing/2014/main" id="{F8E88B97-D8B2-465D-94B2-FBD9023888E1}"/>
                </a:ext>
              </a:extLst>
            </p:cNvPr>
            <p:cNvSpPr/>
            <p:nvPr/>
          </p:nvSpPr>
          <p:spPr>
            <a:xfrm rot="982848">
              <a:off x="2114495" y="2464278"/>
              <a:ext cx="1290330" cy="41563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49" name="図 48">
              <a:extLst>
                <a:ext uri="{FF2B5EF4-FFF2-40B4-BE49-F238E27FC236}">
                  <a16:creationId xmlns:a16="http://schemas.microsoft.com/office/drawing/2014/main" id="{C938BD9A-5128-410B-841D-E68F4DDEFEA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94806" y="2220438"/>
              <a:ext cx="1403523" cy="1634379"/>
            </a:xfrm>
            <a:prstGeom prst="rect">
              <a:avLst/>
            </a:prstGeom>
          </p:spPr>
        </p:pic>
        <p:sp>
          <p:nvSpPr>
            <p:cNvPr id="50" name="右矢印 9">
              <a:extLst>
                <a:ext uri="{FF2B5EF4-FFF2-40B4-BE49-F238E27FC236}">
                  <a16:creationId xmlns:a16="http://schemas.microsoft.com/office/drawing/2014/main" id="{C02BF4F1-6820-4188-9B68-142B5FA2E694}"/>
                </a:ext>
              </a:extLst>
            </p:cNvPr>
            <p:cNvSpPr/>
            <p:nvPr/>
          </p:nvSpPr>
          <p:spPr>
            <a:xfrm rot="20660286">
              <a:off x="2082074" y="3197795"/>
              <a:ext cx="1355172" cy="4199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51" name="図 50">
              <a:extLst>
                <a:ext uri="{FF2B5EF4-FFF2-40B4-BE49-F238E27FC236}">
                  <a16:creationId xmlns:a16="http://schemas.microsoft.com/office/drawing/2014/main" id="{C62EE206-E126-42A7-8E27-B69F7955154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63096" y="5167572"/>
              <a:ext cx="1116307" cy="1187561"/>
            </a:xfrm>
            <a:prstGeom prst="rect">
              <a:avLst/>
            </a:prstGeom>
          </p:spPr>
        </p:pic>
        <p:pic>
          <p:nvPicPr>
            <p:cNvPr id="52" name="図 51">
              <a:extLst>
                <a:ext uri="{FF2B5EF4-FFF2-40B4-BE49-F238E27FC236}">
                  <a16:creationId xmlns:a16="http://schemas.microsoft.com/office/drawing/2014/main" id="{95D08DD1-193A-4553-B733-7B90195913A4}"/>
                </a:ext>
              </a:extLst>
            </p:cNvPr>
            <p:cNvPicPr>
              <a:picLocks noChangeAspect="1"/>
            </p:cNvPicPr>
            <p:nvPr/>
          </p:nvPicPr>
          <p:blipFill>
            <a:blip r:embed="rId2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61968" y="5159283"/>
              <a:ext cx="1116307" cy="1187561"/>
            </a:xfrm>
            <a:prstGeom prst="rect">
              <a:avLst/>
            </a:prstGeom>
          </p:spPr>
        </p:pic>
        <p:sp>
          <p:nvSpPr>
            <p:cNvPr id="53" name="右矢印 12">
              <a:extLst>
                <a:ext uri="{FF2B5EF4-FFF2-40B4-BE49-F238E27FC236}">
                  <a16:creationId xmlns:a16="http://schemas.microsoft.com/office/drawing/2014/main" id="{5E49B9D3-01AC-4531-A997-46C8CBB51DDA}"/>
                </a:ext>
              </a:extLst>
            </p:cNvPr>
            <p:cNvSpPr/>
            <p:nvPr/>
          </p:nvSpPr>
          <p:spPr>
            <a:xfrm>
              <a:off x="1563587" y="5618899"/>
              <a:ext cx="625312" cy="27399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54" name="右矢印 13">
              <a:extLst>
                <a:ext uri="{FF2B5EF4-FFF2-40B4-BE49-F238E27FC236}">
                  <a16:creationId xmlns:a16="http://schemas.microsoft.com/office/drawing/2014/main" id="{8A20E2A7-D073-4126-9AFC-F8A18AAD3AFA}"/>
                </a:ext>
              </a:extLst>
            </p:cNvPr>
            <p:cNvSpPr/>
            <p:nvPr/>
          </p:nvSpPr>
          <p:spPr>
            <a:xfrm>
              <a:off x="3203710" y="5620403"/>
              <a:ext cx="577891" cy="28189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55" name="図 54">
              <a:extLst>
                <a:ext uri="{FF2B5EF4-FFF2-40B4-BE49-F238E27FC236}">
                  <a16:creationId xmlns:a16="http://schemas.microsoft.com/office/drawing/2014/main" id="{4C2FAAD2-720D-40A8-90FE-CAACA6357D5C}"/>
                </a:ext>
              </a:extLst>
            </p:cNvPr>
            <p:cNvPicPr>
              <a:picLocks noChangeAspect="1"/>
            </p:cNvPicPr>
            <p:nvPr/>
          </p:nvPicPr>
          <p:blipFill>
            <a:blip r:embed="rId2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660840" y="5159283"/>
              <a:ext cx="1116307" cy="1187561"/>
            </a:xfrm>
            <a:prstGeom prst="rect">
              <a:avLst/>
            </a:prstGeom>
          </p:spPr>
        </p:pic>
        <p:pic>
          <p:nvPicPr>
            <p:cNvPr id="56" name="図 55">
              <a:extLst>
                <a:ext uri="{FF2B5EF4-FFF2-40B4-BE49-F238E27FC236}">
                  <a16:creationId xmlns:a16="http://schemas.microsoft.com/office/drawing/2014/main" id="{A4B7619C-0405-44CB-A3E9-A1FA3A031FE7}"/>
                </a:ext>
              </a:extLst>
            </p:cNvPr>
            <p:cNvPicPr>
              <a:picLocks noChangeAspect="1"/>
            </p:cNvPicPr>
            <p:nvPr/>
          </p:nvPicPr>
          <p:blipFill>
            <a:blip r:embed="rId2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5360" y="6342818"/>
              <a:ext cx="1188416" cy="1264272"/>
            </a:xfrm>
            <a:prstGeom prst="rect">
              <a:avLst/>
            </a:prstGeom>
          </p:spPr>
        </p:pic>
        <p:pic>
          <p:nvPicPr>
            <p:cNvPr id="57" name="図 56">
              <a:extLst>
                <a:ext uri="{FF2B5EF4-FFF2-40B4-BE49-F238E27FC236}">
                  <a16:creationId xmlns:a16="http://schemas.microsoft.com/office/drawing/2014/main" id="{1B40C4C0-494B-4886-A45B-AEF7024F5C80}"/>
                </a:ext>
              </a:extLst>
            </p:cNvPr>
            <p:cNvPicPr>
              <a:picLocks noChangeAspect="1"/>
            </p:cNvPicPr>
            <p:nvPr/>
          </p:nvPicPr>
          <p:blipFill>
            <a:blip r:embed="rId2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50543" y="6358365"/>
              <a:ext cx="1158465" cy="1232409"/>
            </a:xfrm>
            <a:prstGeom prst="rect">
              <a:avLst/>
            </a:prstGeom>
          </p:spPr>
        </p:pic>
        <p:pic>
          <p:nvPicPr>
            <p:cNvPr id="58" name="図 57">
              <a:extLst>
                <a:ext uri="{FF2B5EF4-FFF2-40B4-BE49-F238E27FC236}">
                  <a16:creationId xmlns:a16="http://schemas.microsoft.com/office/drawing/2014/main" id="{6BEADAFC-7CD7-4018-8265-F80CAE78311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547215" y="6367448"/>
              <a:ext cx="1165263" cy="1239642"/>
            </a:xfrm>
            <a:prstGeom prst="rect">
              <a:avLst/>
            </a:prstGeom>
          </p:spPr>
        </p:pic>
        <p:pic>
          <p:nvPicPr>
            <p:cNvPr id="59" name="図 58">
              <a:extLst>
                <a:ext uri="{FF2B5EF4-FFF2-40B4-BE49-F238E27FC236}">
                  <a16:creationId xmlns:a16="http://schemas.microsoft.com/office/drawing/2014/main" id="{3FE51663-D7FE-4D18-8B08-53511895259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104720" y="5514311"/>
              <a:ext cx="1465263" cy="1706274"/>
            </a:xfrm>
            <a:prstGeom prst="rect">
              <a:avLst/>
            </a:prstGeom>
          </p:spPr>
        </p:pic>
        <p:sp>
          <p:nvSpPr>
            <p:cNvPr id="60" name="右矢印 22">
              <a:extLst>
                <a:ext uri="{FF2B5EF4-FFF2-40B4-BE49-F238E27FC236}">
                  <a16:creationId xmlns:a16="http://schemas.microsoft.com/office/drawing/2014/main" id="{C055D99D-D2F1-4992-936B-93C22A696C5D}"/>
                </a:ext>
              </a:extLst>
            </p:cNvPr>
            <p:cNvSpPr/>
            <p:nvPr/>
          </p:nvSpPr>
          <p:spPr>
            <a:xfrm rot="1478479">
              <a:off x="4749261" y="5679518"/>
              <a:ext cx="410086" cy="5277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1" name="右矢印 23">
              <a:extLst>
                <a:ext uri="{FF2B5EF4-FFF2-40B4-BE49-F238E27FC236}">
                  <a16:creationId xmlns:a16="http://schemas.microsoft.com/office/drawing/2014/main" id="{B0134E21-8DE4-4E92-8335-6738103C027A}"/>
                </a:ext>
              </a:extLst>
            </p:cNvPr>
            <p:cNvSpPr/>
            <p:nvPr/>
          </p:nvSpPr>
          <p:spPr>
            <a:xfrm rot="20591024">
              <a:off x="4676853" y="6685370"/>
              <a:ext cx="486414" cy="46076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2" name="右矢印 24">
              <a:extLst>
                <a:ext uri="{FF2B5EF4-FFF2-40B4-BE49-F238E27FC236}">
                  <a16:creationId xmlns:a16="http://schemas.microsoft.com/office/drawing/2014/main" id="{4C84AE0C-39BE-4D13-A64E-F28D539D900E}"/>
                </a:ext>
              </a:extLst>
            </p:cNvPr>
            <p:cNvSpPr/>
            <p:nvPr/>
          </p:nvSpPr>
          <p:spPr>
            <a:xfrm>
              <a:off x="1576166" y="6850274"/>
              <a:ext cx="625312" cy="27399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63" name="右矢印 25">
              <a:extLst>
                <a:ext uri="{FF2B5EF4-FFF2-40B4-BE49-F238E27FC236}">
                  <a16:creationId xmlns:a16="http://schemas.microsoft.com/office/drawing/2014/main" id="{1682505F-ACC4-41DB-A714-4E628024C0BC}"/>
                </a:ext>
              </a:extLst>
            </p:cNvPr>
            <p:cNvSpPr/>
            <p:nvPr/>
          </p:nvSpPr>
          <p:spPr>
            <a:xfrm>
              <a:off x="3179831" y="6842367"/>
              <a:ext cx="577891" cy="28189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pSp>
      <p:sp>
        <p:nvSpPr>
          <p:cNvPr id="64" name="円/楕円 6">
            <a:extLst>
              <a:ext uri="{FF2B5EF4-FFF2-40B4-BE49-F238E27FC236}">
                <a16:creationId xmlns:a16="http://schemas.microsoft.com/office/drawing/2014/main" id="{88B096C6-F9A9-4902-9DC0-B2C6B309B1D7}"/>
              </a:ext>
            </a:extLst>
          </p:cNvPr>
          <p:cNvSpPr/>
          <p:nvPr/>
        </p:nvSpPr>
        <p:spPr>
          <a:xfrm>
            <a:off x="23180174" y="6945839"/>
            <a:ext cx="316302" cy="295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暗</a:t>
            </a:r>
          </a:p>
        </p:txBody>
      </p:sp>
      <p:sp>
        <p:nvSpPr>
          <p:cNvPr id="65" name="ノート プレースホルダー 2">
            <a:extLst>
              <a:ext uri="{FF2B5EF4-FFF2-40B4-BE49-F238E27FC236}">
                <a16:creationId xmlns:a16="http://schemas.microsoft.com/office/drawing/2014/main" id="{AFB5BD8D-D017-4DD7-8E6A-FACF036E7939}"/>
              </a:ext>
            </a:extLst>
          </p:cNvPr>
          <p:cNvSpPr txBox="1">
            <a:spLocks/>
          </p:cNvSpPr>
          <p:nvPr/>
        </p:nvSpPr>
        <p:spPr>
          <a:xfrm>
            <a:off x="21032456" y="13078802"/>
            <a:ext cx="8227186" cy="8387827"/>
          </a:xfrm>
          <a:prstGeom prst="rect">
            <a:avLst/>
          </a:prstGeom>
        </p:spPr>
        <p:txBody>
          <a:bodyPr vert="horz" lIns="91440" tIns="45720" rIns="91440" bIns="45720" rtlCol="0">
            <a:noAutofit/>
          </a:bodyPr>
          <a:lstStyle>
            <a:lvl1pPr marL="0" indent="0" algn="ctr" defTabSz="3027487" rtl="0" eaLnBrk="1" latinLnBrk="0" hangingPunct="1">
              <a:lnSpc>
                <a:spcPct val="90000"/>
              </a:lnSpc>
              <a:spcBef>
                <a:spcPts val="3311"/>
              </a:spcBef>
              <a:buFont typeface="Arial" panose="020B0604020202020204" pitchFamily="34" charset="0"/>
              <a:buNone/>
              <a:defRPr kumimoji="1"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kumimoji="1"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kumimoji="1"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9pPr>
          </a:lstStyle>
          <a:p>
            <a:r>
              <a:rPr lang="en-US" altLang="ja-JP" sz="1800" dirty="0">
                <a:latin typeface="HGPｺﾞｼｯｸM" panose="020B0600000000000000" pitchFamily="50" charset="-128"/>
                <a:ea typeface="HGPｺﾞｼｯｸM" panose="020B0600000000000000" pitchFamily="50" charset="-128"/>
              </a:rPr>
              <a:t>3.</a:t>
            </a:r>
            <a:r>
              <a:rPr lang="ja-JP" altLang="en-US" sz="1800" dirty="0">
                <a:latin typeface="HGPｺﾞｼｯｸM" panose="020B0600000000000000" pitchFamily="50" charset="-128"/>
                <a:ea typeface="HGPｺﾞｼｯｸM" panose="020B0600000000000000" pitchFamily="50" charset="-128"/>
              </a:rPr>
              <a:t>面接実験（監督者訓練講習用のデータ収集が目的）</a:t>
            </a:r>
            <a:r>
              <a:rPr lang="en-US" altLang="ja-JP" sz="1800" dirty="0">
                <a:latin typeface="HGPｺﾞｼｯｸM" panose="020B0600000000000000" pitchFamily="50" charset="-128"/>
                <a:ea typeface="HGPｺﾞｼｯｸM" panose="020B0600000000000000" pitchFamily="50" charset="-128"/>
              </a:rPr>
              <a:t>³</a:t>
            </a:r>
            <a:endParaRPr lang="ja-JP" altLang="en-US" sz="1800" dirty="0">
              <a:latin typeface="HGPｺﾞｼｯｸM" panose="020B0600000000000000" pitchFamily="50" charset="-128"/>
              <a:ea typeface="HGPｺﾞｼｯｸM" panose="020B0600000000000000" pitchFamily="50" charset="-128"/>
            </a:endParaRPr>
          </a:p>
          <a:p>
            <a:r>
              <a:rPr lang="ja-JP" altLang="en-US" sz="1800" dirty="0">
                <a:latin typeface="HGPｺﾞｼｯｸM" panose="020B0600000000000000" pitchFamily="50" charset="-128"/>
                <a:ea typeface="HGPｺﾞｼｯｸM" panose="020B0600000000000000" pitchFamily="50" charset="-128"/>
              </a:rPr>
              <a:t>　従業員に対し、「仕事に対する意見・感想・要求」などを聞いた面接を行った。</a:t>
            </a:r>
          </a:p>
          <a:p>
            <a:endParaRPr lang="en-US" altLang="ja-JP" sz="1800" dirty="0">
              <a:latin typeface="HGPｺﾞｼｯｸM" panose="020B0600000000000000" pitchFamily="50" charset="-128"/>
              <a:ea typeface="HGPｺﾞｼｯｸM" panose="020B0600000000000000" pitchFamily="50" charset="-128"/>
            </a:endParaRPr>
          </a:p>
          <a:p>
            <a:r>
              <a:rPr lang="ja-JP" altLang="en-US" sz="1800" dirty="0">
                <a:latin typeface="HGPｺﾞｼｯｸM" panose="020B0600000000000000" pitchFamily="50" charset="-128"/>
                <a:ea typeface="HGPｺﾞｼｯｸM" panose="020B0600000000000000" pitchFamily="50" charset="-128"/>
              </a:rPr>
              <a:t>　</a:t>
            </a:r>
            <a:endParaRPr lang="en-US" altLang="ja-JP" sz="1800" dirty="0">
              <a:latin typeface="HGPｺﾞｼｯｸM" panose="020B0600000000000000" pitchFamily="50" charset="-128"/>
              <a:ea typeface="HGPｺﾞｼｯｸM" panose="020B0600000000000000" pitchFamily="50" charset="-128"/>
            </a:endParaRPr>
          </a:p>
          <a:p>
            <a:endParaRPr lang="en-US" altLang="ja-JP" sz="1800" dirty="0">
              <a:latin typeface="HGPｺﾞｼｯｸM" panose="020B0600000000000000" pitchFamily="50" charset="-128"/>
              <a:ea typeface="HGPｺﾞｼｯｸM" panose="020B0600000000000000" pitchFamily="50" charset="-128"/>
            </a:endParaRPr>
          </a:p>
          <a:p>
            <a:r>
              <a:rPr lang="ja-JP" altLang="en-US" sz="1800" dirty="0">
                <a:latin typeface="HGPｺﾞｼｯｸM" panose="020B0600000000000000" pitchFamily="50" charset="-128"/>
                <a:ea typeface="HGPｺﾞｼｯｸM" panose="020B0600000000000000" pitchFamily="50" charset="-128"/>
              </a:rPr>
              <a:t>→</a:t>
            </a:r>
            <a:r>
              <a:rPr lang="ja-JP" altLang="en-US" sz="1800" dirty="0">
                <a:solidFill>
                  <a:srgbClr val="FF0000"/>
                </a:solidFill>
                <a:latin typeface="HGPｺﾞｼｯｸM" panose="020B0600000000000000" pitchFamily="50" charset="-128"/>
                <a:ea typeface="HGPｺﾞｼｯｸM" panose="020B0600000000000000" pitchFamily="50" charset="-128"/>
              </a:rPr>
              <a:t>客観的な労働条件以上に主観的な職場の人間関係のほうが重要ではないかという仮説</a:t>
            </a:r>
            <a:endParaRPr lang="en-US" altLang="ja-JP" sz="1800" dirty="0">
              <a:solidFill>
                <a:srgbClr val="FF0000"/>
              </a:solidFill>
              <a:latin typeface="HGPｺﾞｼｯｸM" panose="020B0600000000000000" pitchFamily="50" charset="-128"/>
              <a:ea typeface="HGPｺﾞｼｯｸM" panose="020B0600000000000000" pitchFamily="50" charset="-128"/>
            </a:endParaRPr>
          </a:p>
          <a:p>
            <a:r>
              <a:rPr lang="en-US" altLang="ja-JP" sz="1800" dirty="0">
                <a:latin typeface="HGPｺﾞｼｯｸM" panose="020B0600000000000000" pitchFamily="50" charset="-128"/>
                <a:ea typeface="HGPｺﾞｼｯｸM" panose="020B0600000000000000" pitchFamily="50" charset="-128"/>
              </a:rPr>
              <a:t>4.</a:t>
            </a:r>
            <a:r>
              <a:rPr lang="ja-JP" altLang="en-US" sz="1800" dirty="0">
                <a:latin typeface="HGPｺﾞｼｯｸM" panose="020B0600000000000000" pitchFamily="50" charset="-128"/>
                <a:ea typeface="HGPｺﾞｼｯｸM" panose="020B0600000000000000" pitchFamily="50" charset="-128"/>
              </a:rPr>
              <a:t>バンク配線作業実験（作業員同士の人間関係を調べる実験）⁴</a:t>
            </a:r>
            <a:endParaRPr lang="en-US" altLang="ja-JP" sz="1800" dirty="0">
              <a:latin typeface="HGPｺﾞｼｯｸM" panose="020B0600000000000000" pitchFamily="50" charset="-128"/>
              <a:ea typeface="HGPｺﾞｼｯｸM" panose="020B0600000000000000" pitchFamily="50" charset="-128"/>
            </a:endParaRPr>
          </a:p>
          <a:p>
            <a:r>
              <a:rPr lang="ja-JP" altLang="en-US" sz="1800" dirty="0">
                <a:latin typeface="HGPｺﾞｼｯｸM" panose="020B0600000000000000" pitchFamily="50" charset="-128"/>
                <a:ea typeface="HGPｺﾞｼｯｸM" panose="020B0600000000000000" pitchFamily="50" charset="-128"/>
              </a:rPr>
              <a:t>　従業員を職種ごとにグループ分けし、共同作業（協力行動）の成果を調査した。</a:t>
            </a:r>
            <a:endParaRPr lang="en-US" altLang="ja-JP" sz="1800" dirty="0">
              <a:latin typeface="HGPｺﾞｼｯｸM" panose="020B0600000000000000" pitchFamily="50" charset="-128"/>
              <a:ea typeface="HGPｺﾞｼｯｸM" panose="020B0600000000000000" pitchFamily="50" charset="-128"/>
            </a:endParaRPr>
          </a:p>
          <a:p>
            <a:endParaRPr lang="en-US" altLang="ja-JP" sz="1800" dirty="0">
              <a:latin typeface="HGPｺﾞｼｯｸM" panose="020B0600000000000000" pitchFamily="50" charset="-128"/>
              <a:ea typeface="HGPｺﾞｼｯｸM" panose="020B0600000000000000" pitchFamily="50" charset="-128"/>
            </a:endParaRPr>
          </a:p>
          <a:p>
            <a:endParaRPr lang="en-US" altLang="ja-JP" sz="1800" dirty="0">
              <a:latin typeface="HGPｺﾞｼｯｸM" panose="020B0600000000000000" pitchFamily="50" charset="-128"/>
              <a:ea typeface="HGPｺﾞｼｯｸM" panose="020B0600000000000000" pitchFamily="50" charset="-128"/>
            </a:endParaRPr>
          </a:p>
          <a:p>
            <a:r>
              <a:rPr lang="ja-JP" altLang="en-US" sz="1800" dirty="0">
                <a:latin typeface="HGPｺﾞｼｯｸM" panose="020B0600000000000000" pitchFamily="50" charset="-128"/>
                <a:ea typeface="HGPｺﾞｼｯｸM" panose="020B0600000000000000" pitchFamily="50" charset="-128"/>
              </a:rPr>
              <a:t>→</a:t>
            </a:r>
            <a:r>
              <a:rPr lang="ja-JP" altLang="en-US" sz="1800" dirty="0">
                <a:solidFill>
                  <a:srgbClr val="FF0000"/>
                </a:solidFill>
                <a:latin typeface="HGPｺﾞｼｯｸM" panose="020B0600000000000000" pitchFamily="50" charset="-128"/>
                <a:ea typeface="HGPｺﾞｼｯｸM" panose="020B0600000000000000" pitchFamily="50" charset="-128"/>
              </a:rPr>
              <a:t>作業能率の違いは、労働者の能力上の差異によるものではない</a:t>
            </a:r>
            <a:endParaRPr lang="en-US" altLang="ja-JP" sz="1800" dirty="0">
              <a:solidFill>
                <a:srgbClr val="FF0000"/>
              </a:solidFill>
              <a:latin typeface="HGPｺﾞｼｯｸM" panose="020B0600000000000000" pitchFamily="50" charset="-128"/>
              <a:ea typeface="HGPｺﾞｼｯｸM" panose="020B0600000000000000" pitchFamily="50" charset="-128"/>
            </a:endParaRPr>
          </a:p>
          <a:p>
            <a:r>
              <a:rPr lang="ja-JP" altLang="en-US" sz="1800" dirty="0">
                <a:latin typeface="HGPｺﾞｼｯｸM" panose="020B0600000000000000" pitchFamily="50" charset="-128"/>
                <a:ea typeface="HGPｺﾞｼｯｸM" panose="020B0600000000000000" pitchFamily="50" charset="-128"/>
              </a:rPr>
              <a:t>　このように、物理的、かつ客観的な作業条件を変化させようがさせまいが、従業員の作業効率にはほとんど影響がみられない。生産性の上昇や労務改善が見込まれるのは、職場の良好な人間関係形成や個人の労働観を重視した結果、その効果を期待できる。 ⁵</a:t>
            </a:r>
          </a:p>
          <a:p>
            <a:endParaRPr lang="ja-JP" altLang="en-US" sz="1800" dirty="0">
              <a:solidFill>
                <a:srgbClr val="FF0000"/>
              </a:solidFill>
              <a:latin typeface="HGPｺﾞｼｯｸM" panose="020B0600000000000000" pitchFamily="50" charset="-128"/>
              <a:ea typeface="HGPｺﾞｼｯｸM" panose="020B0600000000000000" pitchFamily="50" charset="-128"/>
            </a:endParaRPr>
          </a:p>
          <a:p>
            <a:endParaRPr lang="ja-JP" altLang="en-US" sz="1800" dirty="0">
              <a:solidFill>
                <a:srgbClr val="FF0000"/>
              </a:solidFill>
              <a:latin typeface="HGPｺﾞｼｯｸM" panose="020B0600000000000000" pitchFamily="50" charset="-128"/>
              <a:ea typeface="HGPｺﾞｼｯｸM" panose="020B0600000000000000" pitchFamily="50" charset="-128"/>
            </a:endParaRPr>
          </a:p>
        </p:txBody>
      </p:sp>
      <p:grpSp>
        <p:nvGrpSpPr>
          <p:cNvPr id="66" name="グループ化 65">
            <a:extLst>
              <a:ext uri="{FF2B5EF4-FFF2-40B4-BE49-F238E27FC236}">
                <a16:creationId xmlns:a16="http://schemas.microsoft.com/office/drawing/2014/main" id="{55A58FE6-63DB-4515-A4EF-B68E11D59D4B}"/>
              </a:ext>
            </a:extLst>
          </p:cNvPr>
          <p:cNvGrpSpPr/>
          <p:nvPr/>
        </p:nvGrpSpPr>
        <p:grpSpPr>
          <a:xfrm>
            <a:off x="22057023" y="14216436"/>
            <a:ext cx="6124757" cy="5369127"/>
            <a:chOff x="396291" y="1415054"/>
            <a:chExt cx="6124757" cy="5369127"/>
          </a:xfrm>
        </p:grpSpPr>
        <p:pic>
          <p:nvPicPr>
            <p:cNvPr id="67" name="図 66">
              <a:extLst>
                <a:ext uri="{FF2B5EF4-FFF2-40B4-BE49-F238E27FC236}">
                  <a16:creationId xmlns:a16="http://schemas.microsoft.com/office/drawing/2014/main" id="{61EBFC60-9E49-45CE-9498-ED2636D0262E}"/>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617098" y="1415054"/>
              <a:ext cx="1766129" cy="1766129"/>
            </a:xfrm>
            <a:prstGeom prst="rect">
              <a:avLst/>
            </a:prstGeom>
          </p:spPr>
        </p:pic>
        <p:sp>
          <p:nvSpPr>
            <p:cNvPr id="68" name="角丸四角形 7">
              <a:extLst>
                <a:ext uri="{FF2B5EF4-FFF2-40B4-BE49-F238E27FC236}">
                  <a16:creationId xmlns:a16="http://schemas.microsoft.com/office/drawing/2014/main" id="{B643425D-AC55-4A1D-AFA9-1C3CF7C26A43}"/>
                </a:ext>
              </a:extLst>
            </p:cNvPr>
            <p:cNvSpPr/>
            <p:nvPr/>
          </p:nvSpPr>
          <p:spPr>
            <a:xfrm>
              <a:off x="619611" y="1626177"/>
              <a:ext cx="1174174" cy="3636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PｺﾞｼｯｸM" panose="020B0600000000000000" pitchFamily="50" charset="-128"/>
                  <a:ea typeface="HGPｺﾞｼｯｸM" panose="020B0600000000000000" pitchFamily="50" charset="-128"/>
                </a:rPr>
                <a:t>労働作業</a:t>
              </a:r>
            </a:p>
          </p:txBody>
        </p:sp>
        <p:sp>
          <p:nvSpPr>
            <p:cNvPr id="69" name="角丸四角形 9">
              <a:extLst>
                <a:ext uri="{FF2B5EF4-FFF2-40B4-BE49-F238E27FC236}">
                  <a16:creationId xmlns:a16="http://schemas.microsoft.com/office/drawing/2014/main" id="{4F461C8D-9DDA-4F3A-B8C9-64C95667EECE}"/>
                </a:ext>
              </a:extLst>
            </p:cNvPr>
            <p:cNvSpPr/>
            <p:nvPr/>
          </p:nvSpPr>
          <p:spPr>
            <a:xfrm>
              <a:off x="2745807" y="1626850"/>
              <a:ext cx="1392382" cy="3636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HGPｺﾞｼｯｸM" panose="020B0600000000000000" pitchFamily="50" charset="-128"/>
                  <a:ea typeface="HGPｺﾞｼｯｸM" panose="020B0600000000000000" pitchFamily="50" charset="-128"/>
                </a:rPr>
                <a:t>個人の感情</a:t>
              </a:r>
              <a:endParaRPr kumimoji="1" lang="ja-JP" altLang="en-US" dirty="0">
                <a:latin typeface="HGPｺﾞｼｯｸM" panose="020B0600000000000000" pitchFamily="50" charset="-128"/>
                <a:ea typeface="HGPｺﾞｼｯｸM" panose="020B0600000000000000" pitchFamily="50" charset="-128"/>
              </a:endParaRPr>
            </a:p>
          </p:txBody>
        </p:sp>
        <p:sp>
          <p:nvSpPr>
            <p:cNvPr id="70" name="角丸四角形 10">
              <a:extLst>
                <a:ext uri="{FF2B5EF4-FFF2-40B4-BE49-F238E27FC236}">
                  <a16:creationId xmlns:a16="http://schemas.microsoft.com/office/drawing/2014/main" id="{CA96EE16-6C98-4917-B991-C7FC050BF0E3}"/>
                </a:ext>
              </a:extLst>
            </p:cNvPr>
            <p:cNvSpPr/>
            <p:nvPr/>
          </p:nvSpPr>
          <p:spPr>
            <a:xfrm>
              <a:off x="647973" y="2479961"/>
              <a:ext cx="1174174" cy="3636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PｺﾞｼｯｸM" panose="020B0600000000000000" pitchFamily="50" charset="-128"/>
                  <a:ea typeface="HGPｺﾞｼｯｸM" panose="020B0600000000000000" pitchFamily="50" charset="-128"/>
                </a:rPr>
                <a:t>労働意欲</a:t>
              </a:r>
            </a:p>
          </p:txBody>
        </p:sp>
        <p:sp>
          <p:nvSpPr>
            <p:cNvPr id="71" name="角丸四角形 11">
              <a:extLst>
                <a:ext uri="{FF2B5EF4-FFF2-40B4-BE49-F238E27FC236}">
                  <a16:creationId xmlns:a16="http://schemas.microsoft.com/office/drawing/2014/main" id="{E305653F-0FAB-46C5-BD84-D4984F58D2D4}"/>
                </a:ext>
              </a:extLst>
            </p:cNvPr>
            <p:cNvSpPr/>
            <p:nvPr/>
          </p:nvSpPr>
          <p:spPr>
            <a:xfrm>
              <a:off x="2594190" y="2481704"/>
              <a:ext cx="2022908" cy="3636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HGPｺﾞｼｯｸM" panose="020B0600000000000000" pitchFamily="50" charset="-128"/>
                  <a:ea typeface="HGPｺﾞｼｯｸM" panose="020B0600000000000000" pitchFamily="50" charset="-128"/>
                </a:rPr>
                <a:t>経歴や人間関係</a:t>
              </a:r>
              <a:endParaRPr kumimoji="1" lang="ja-JP" altLang="en-US" dirty="0">
                <a:latin typeface="HGPｺﾞｼｯｸM" panose="020B0600000000000000" pitchFamily="50" charset="-128"/>
                <a:ea typeface="HGPｺﾞｼｯｸM" panose="020B0600000000000000" pitchFamily="50" charset="-128"/>
              </a:endParaRPr>
            </a:p>
          </p:txBody>
        </p:sp>
        <p:sp>
          <p:nvSpPr>
            <p:cNvPr id="72" name="左右矢印 15">
              <a:extLst>
                <a:ext uri="{FF2B5EF4-FFF2-40B4-BE49-F238E27FC236}">
                  <a16:creationId xmlns:a16="http://schemas.microsoft.com/office/drawing/2014/main" id="{DA3A97AD-3031-4162-B06A-1ADE4C68655F}"/>
                </a:ext>
              </a:extLst>
            </p:cNvPr>
            <p:cNvSpPr/>
            <p:nvPr/>
          </p:nvSpPr>
          <p:spPr>
            <a:xfrm>
              <a:off x="1950795" y="1717097"/>
              <a:ext cx="599135" cy="181841"/>
            </a:xfrm>
            <a:prstGeom prst="leftRight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左右矢印 16">
              <a:extLst>
                <a:ext uri="{FF2B5EF4-FFF2-40B4-BE49-F238E27FC236}">
                  <a16:creationId xmlns:a16="http://schemas.microsoft.com/office/drawing/2014/main" id="{41F1E602-8A8D-4345-9419-F96AEC52C2AD}"/>
                </a:ext>
              </a:extLst>
            </p:cNvPr>
            <p:cNvSpPr/>
            <p:nvPr/>
          </p:nvSpPr>
          <p:spPr>
            <a:xfrm>
              <a:off x="1908601" y="2570881"/>
              <a:ext cx="599135" cy="181841"/>
            </a:xfrm>
            <a:prstGeom prst="lef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4" name="図 73">
              <a:extLst>
                <a:ext uri="{FF2B5EF4-FFF2-40B4-BE49-F238E27FC236}">
                  <a16:creationId xmlns:a16="http://schemas.microsoft.com/office/drawing/2014/main" id="{8CA6AB27-54D9-43AF-8D85-5E971E62E7BB}"/>
                </a:ext>
              </a:extLst>
            </p:cNvPr>
            <p:cNvPicPr>
              <a:picLocks noChangeAspect="1"/>
            </p:cNvPicPr>
            <p:nvPr/>
          </p:nvPicPr>
          <p:blipFill>
            <a:blip r:embed="rId27"/>
            <a:stretch>
              <a:fillRect/>
            </a:stretch>
          </p:blipFill>
          <p:spPr>
            <a:xfrm>
              <a:off x="5087592" y="5703931"/>
              <a:ext cx="1433456" cy="910666"/>
            </a:xfrm>
            <a:prstGeom prst="rect">
              <a:avLst/>
            </a:prstGeom>
          </p:spPr>
        </p:pic>
        <p:sp>
          <p:nvSpPr>
            <p:cNvPr id="75" name="角丸四角形 13">
              <a:extLst>
                <a:ext uri="{FF2B5EF4-FFF2-40B4-BE49-F238E27FC236}">
                  <a16:creationId xmlns:a16="http://schemas.microsoft.com/office/drawing/2014/main" id="{627A0271-25FA-444C-9A43-694404868F21}"/>
                </a:ext>
              </a:extLst>
            </p:cNvPr>
            <p:cNvSpPr/>
            <p:nvPr/>
          </p:nvSpPr>
          <p:spPr>
            <a:xfrm>
              <a:off x="396291" y="5534350"/>
              <a:ext cx="2111445" cy="12498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HGPｺﾞｼｯｸM" panose="020B0600000000000000" pitchFamily="50" charset="-128"/>
                  <a:ea typeface="HGPｺﾞｼｯｸM" panose="020B0600000000000000" pitchFamily="50" charset="-128"/>
                </a:rPr>
                <a:t>状況や場面に応じて労働量を制限</a:t>
              </a:r>
            </a:p>
          </p:txBody>
        </p:sp>
        <p:sp>
          <p:nvSpPr>
            <p:cNvPr id="76" name="角丸四角形 14">
              <a:extLst>
                <a:ext uri="{FF2B5EF4-FFF2-40B4-BE49-F238E27FC236}">
                  <a16:creationId xmlns:a16="http://schemas.microsoft.com/office/drawing/2014/main" id="{F3A4DDB4-780C-4B3A-8F27-A0FBD7F66D61}"/>
                </a:ext>
              </a:extLst>
            </p:cNvPr>
            <p:cNvSpPr/>
            <p:nvPr/>
          </p:nvSpPr>
          <p:spPr>
            <a:xfrm>
              <a:off x="2958318" y="5534349"/>
              <a:ext cx="2036363" cy="12498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HGPｺﾞｼｯｸM" panose="020B0600000000000000" pitchFamily="50" charset="-128"/>
                  <a:ea typeface="HGPｺﾞｼｯｸM" panose="020B0600000000000000" pitchFamily="50" charset="-128"/>
                </a:rPr>
                <a:t>良好な人間関係</a:t>
              </a:r>
              <a:endParaRPr lang="en-US" altLang="ja-JP" sz="1600" dirty="0">
                <a:latin typeface="HGPｺﾞｼｯｸM" panose="020B0600000000000000" pitchFamily="50" charset="-128"/>
                <a:ea typeface="HGPｺﾞｼｯｸM" panose="020B0600000000000000" pitchFamily="50" charset="-128"/>
              </a:endParaRPr>
            </a:p>
            <a:p>
              <a:pPr algn="ctr"/>
              <a:r>
                <a:rPr kumimoji="1" lang="ja-JP" altLang="en-US" sz="1600" dirty="0">
                  <a:latin typeface="HGPｺﾞｼｯｸM" panose="020B0600000000000000" pitchFamily="50" charset="-128"/>
                  <a:ea typeface="HGPｺﾞｼｯｸM" panose="020B0600000000000000" pitchFamily="50" charset="-128"/>
                </a:rPr>
                <a:t>→欠陥やミスの減少</a:t>
              </a:r>
            </a:p>
          </p:txBody>
        </p:sp>
      </p:grpSp>
      <p:sp>
        <p:nvSpPr>
          <p:cNvPr id="77" name="ノート プレースホルダー 2">
            <a:extLst>
              <a:ext uri="{FF2B5EF4-FFF2-40B4-BE49-F238E27FC236}">
                <a16:creationId xmlns:a16="http://schemas.microsoft.com/office/drawing/2014/main" id="{987634BC-593E-4A78-8688-6FAAECEF7C63}"/>
              </a:ext>
            </a:extLst>
          </p:cNvPr>
          <p:cNvSpPr txBox="1">
            <a:spLocks/>
          </p:cNvSpPr>
          <p:nvPr/>
        </p:nvSpPr>
        <p:spPr>
          <a:xfrm>
            <a:off x="21316950" y="21897010"/>
            <a:ext cx="8540452" cy="3544319"/>
          </a:xfrm>
          <a:prstGeom prst="rect">
            <a:avLst/>
          </a:prstGeom>
        </p:spPr>
        <p:txBody>
          <a:bodyPr vert="horz" lIns="91440" tIns="45720" rIns="91440" bIns="45720" rtlCol="0">
            <a:normAutofit fontScale="85000" lnSpcReduction="10000"/>
          </a:bodyPr>
          <a:lstStyle>
            <a:lvl1pPr marL="0" indent="0" algn="ctr" defTabSz="3027487" rtl="0" eaLnBrk="1" latinLnBrk="0" hangingPunct="1">
              <a:lnSpc>
                <a:spcPct val="90000"/>
              </a:lnSpc>
              <a:spcBef>
                <a:spcPts val="3311"/>
              </a:spcBef>
              <a:buFont typeface="Arial" panose="020B0604020202020204" pitchFamily="34" charset="0"/>
              <a:buNone/>
              <a:defRPr kumimoji="1"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kumimoji="1"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kumimoji="1"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9pPr>
          </a:lstStyle>
          <a:p>
            <a:pPr algn="l"/>
            <a:r>
              <a:rPr lang="en-US" altLang="ja-JP" sz="2100" dirty="0"/>
              <a:t>1.</a:t>
            </a:r>
            <a:r>
              <a:rPr lang="ja-JP" altLang="en-US" sz="2100" dirty="0"/>
              <a:t>参考</a:t>
            </a:r>
            <a:r>
              <a:rPr lang="en-US" altLang="ja-JP" sz="2100" dirty="0"/>
              <a:t>:</a:t>
            </a:r>
            <a:r>
              <a:rPr lang="en-US" altLang="ja-JP" sz="2100" dirty="0">
                <a:hlinkClick r:id="rId28"/>
              </a:rPr>
              <a:t>http://blog.goo.ne.jp/compasso_2010/e/d8c87a2a32b81a216e76dc23fa6bf3ab</a:t>
            </a:r>
            <a:endParaRPr lang="en-US" altLang="ja-JP" sz="2100" dirty="0"/>
          </a:p>
          <a:p>
            <a:pPr algn="l"/>
            <a:r>
              <a:rPr lang="en-US" altLang="ja-JP" sz="2100" dirty="0"/>
              <a:t>2.</a:t>
            </a:r>
            <a:r>
              <a:rPr lang="ja-JP" altLang="en-US" sz="2100" dirty="0"/>
              <a:t>参考：</a:t>
            </a:r>
            <a:r>
              <a:rPr lang="en-US" altLang="ja-JP" sz="2100" dirty="0">
                <a:hlinkClick r:id="rId28"/>
              </a:rPr>
              <a:t>http://blog.goo.ne.jp/compasso_2010/e/d8c87a2a32b81a216e76dc23fa6bf3ab</a:t>
            </a:r>
            <a:endParaRPr lang="en-US" altLang="ja-JP" sz="2100" dirty="0"/>
          </a:p>
          <a:p>
            <a:pPr algn="l"/>
            <a:r>
              <a:rPr lang="en-US" altLang="ja-JP" sz="2100" dirty="0"/>
              <a:t>3.</a:t>
            </a:r>
            <a:r>
              <a:rPr lang="ja-JP" altLang="en-US" sz="2100" dirty="0"/>
              <a:t>参考：</a:t>
            </a:r>
            <a:r>
              <a:rPr lang="en-US" altLang="ja-JP" sz="2100" dirty="0">
                <a:hlinkClick r:id="rId28"/>
              </a:rPr>
              <a:t>http://blog.goo.ne.jp/compasso_2010/e/d8c87a2a32b81a216e76dc23fa6bf3ab</a:t>
            </a:r>
            <a:endParaRPr lang="en-US" altLang="ja-JP" sz="2100" dirty="0"/>
          </a:p>
          <a:p>
            <a:pPr algn="l"/>
            <a:r>
              <a:rPr lang="en-US" altLang="ja-JP" sz="2100" dirty="0"/>
              <a:t>4.</a:t>
            </a:r>
            <a:r>
              <a:rPr lang="ja-JP" altLang="en-US" sz="2100" dirty="0"/>
              <a:t>参考：</a:t>
            </a:r>
            <a:r>
              <a:rPr lang="en-US" altLang="ja-JP" sz="2100" dirty="0">
                <a:hlinkClick r:id="rId28"/>
              </a:rPr>
              <a:t>http://blog.goo.ne.jp/compasso_2010/e/d8c87a2a32b81a216e76dc23fa6bf3ab</a:t>
            </a:r>
            <a:endParaRPr lang="en-US" altLang="ja-JP" sz="2100" dirty="0"/>
          </a:p>
          <a:p>
            <a:pPr algn="l"/>
            <a:r>
              <a:rPr lang="en-US" altLang="ja-JP" sz="2100" dirty="0"/>
              <a:t>5.</a:t>
            </a:r>
            <a:r>
              <a:rPr lang="ja-JP" altLang="en-US" sz="2100" dirty="0"/>
              <a:t>参考：</a:t>
            </a:r>
            <a:r>
              <a:rPr lang="en-US" altLang="ja-JP" sz="2100" dirty="0">
                <a:hlinkClick r:id="rId29"/>
              </a:rPr>
              <a:t>http://news-jpn.xyz/archives/54</a:t>
            </a:r>
            <a:endParaRPr lang="en-US" altLang="ja-JP" sz="2100" dirty="0"/>
          </a:p>
          <a:p>
            <a:endParaRPr lang="en-US" altLang="ja-JP" dirty="0"/>
          </a:p>
        </p:txBody>
      </p:sp>
      <p:sp>
        <p:nvSpPr>
          <p:cNvPr id="78" name="コンテンツ プレースホルダー 2">
            <a:extLst>
              <a:ext uri="{FF2B5EF4-FFF2-40B4-BE49-F238E27FC236}">
                <a16:creationId xmlns:a16="http://schemas.microsoft.com/office/drawing/2014/main" id="{6F66F087-DD43-4779-87A4-9630D4F0228C}"/>
              </a:ext>
            </a:extLst>
          </p:cNvPr>
          <p:cNvSpPr txBox="1">
            <a:spLocks/>
          </p:cNvSpPr>
          <p:nvPr/>
        </p:nvSpPr>
        <p:spPr>
          <a:xfrm>
            <a:off x="9598062" y="4031367"/>
            <a:ext cx="11434394" cy="17717558"/>
          </a:xfrm>
          <a:prstGeom prst="rect">
            <a:avLst/>
          </a:prstGeom>
        </p:spPr>
        <p:txBody>
          <a:bodyPr vert="horz" lIns="91440" tIns="45720" rIns="91440" bIns="45720" rtlCol="0">
            <a:noAutofit/>
          </a:bodyPr>
          <a:lstStyle>
            <a:lvl1pPr marL="0" indent="0" algn="ctr" defTabSz="3027487" rtl="0" eaLnBrk="1" latinLnBrk="0" hangingPunct="1">
              <a:lnSpc>
                <a:spcPct val="90000"/>
              </a:lnSpc>
              <a:spcBef>
                <a:spcPts val="3311"/>
              </a:spcBef>
              <a:buFont typeface="Arial" panose="020B0604020202020204" pitchFamily="34" charset="0"/>
              <a:buNone/>
              <a:defRPr kumimoji="1"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kumimoji="1"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kumimoji="1"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kumimoji="1" sz="5297" kern="1200">
                <a:solidFill>
                  <a:schemeClr val="tx1"/>
                </a:solidFill>
                <a:latin typeface="+mn-lt"/>
                <a:ea typeface="+mn-ea"/>
                <a:cs typeface="+mn-cs"/>
              </a:defRPr>
            </a:lvl9pPr>
          </a:lstStyle>
          <a:p>
            <a:endParaRPr lang="en-US" altLang="ja-JP" sz="2400" dirty="0"/>
          </a:p>
          <a:p>
            <a:endParaRPr lang="en-US" altLang="ja-JP" sz="2400" dirty="0"/>
          </a:p>
          <a:p>
            <a:endParaRPr lang="en-US" altLang="ja-JP" sz="2400" dirty="0"/>
          </a:p>
          <a:p>
            <a:endParaRPr lang="en-US" altLang="ja-JP" sz="2400" dirty="0"/>
          </a:p>
          <a:p>
            <a:endParaRPr lang="en-US" altLang="ja-JP" sz="2400" dirty="0"/>
          </a:p>
          <a:p>
            <a:endParaRPr lang="en-US" altLang="ja-JP" sz="2400" dirty="0"/>
          </a:p>
          <a:p>
            <a:endParaRPr lang="en-US" altLang="ja-JP" sz="2400" dirty="0"/>
          </a:p>
          <a:p>
            <a:endParaRPr lang="en-US" altLang="ja-JP" sz="2400" dirty="0"/>
          </a:p>
          <a:p>
            <a:r>
              <a:rPr lang="ja-JP" altLang="ja-JP" sz="2400" dirty="0"/>
              <a:t>上記のアンケートによれば、</a:t>
            </a:r>
            <a:br>
              <a:rPr lang="en-US" altLang="ja-JP" sz="2400" dirty="0"/>
            </a:br>
            <a:r>
              <a:rPr lang="ja-JP" altLang="ja-JP" sz="2400" dirty="0"/>
              <a:t>　・一般社員の半数が「上司は褒めない」と感じている。</a:t>
            </a:r>
            <a:br>
              <a:rPr lang="en-US" altLang="ja-JP" sz="2400" dirty="0"/>
            </a:br>
            <a:r>
              <a:rPr lang="ja-JP" altLang="ja-JP" sz="2400" dirty="0"/>
              <a:t>　・管理職（課長級）の</a:t>
            </a:r>
            <a:r>
              <a:rPr lang="en-US" altLang="ja-JP" sz="2400" dirty="0"/>
              <a:t>9</a:t>
            </a:r>
            <a:r>
              <a:rPr lang="ja-JP" altLang="ja-JP" sz="2400" dirty="0"/>
              <a:t>割が「（一般社員＝）部下を褒めること」が職務の遂行にプラスの効果をもたらすと認識。</a:t>
            </a:r>
          </a:p>
          <a:p>
            <a:r>
              <a:rPr lang="ja-JP" altLang="ja-JP" sz="2400" dirty="0"/>
              <a:t>⇓</a:t>
            </a:r>
            <a:br>
              <a:rPr lang="en-US" altLang="ja-JP" sz="2400" dirty="0"/>
            </a:br>
            <a:r>
              <a:rPr lang="ja-JP" altLang="ja-JP" sz="2400" dirty="0"/>
              <a:t>　管理職が一般社員を「褒める」ことが、職務上、最良のコミュニケーション様式</a:t>
            </a:r>
          </a:p>
          <a:p>
            <a:r>
              <a:rPr lang="ja-JP" altLang="ja-JP" sz="2400" dirty="0"/>
              <a:t>では、管理職は一般社員を「褒める」という行動を頻繁に行っているのか？</a:t>
            </a:r>
            <a:endParaRPr lang="en-US" altLang="ja-JP" sz="2400" dirty="0"/>
          </a:p>
          <a:p>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株式会社ミュゼによると、全体の</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87</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％が部下をほめていると回答。</a:t>
            </a:r>
          </a:p>
          <a:p>
            <a:pPr algn="just"/>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➡頻繁に行っているのであれば、なぜ「褒められている」と感じる一般社員の割合は低いのか？</a:t>
            </a:r>
          </a:p>
          <a:p>
            <a:pPr algn="just"/>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上記のことに対する仮説として</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2</a:t>
            </a:r>
            <a:r>
              <a:rPr lang="ja-JP" altLang="ja-JP" sz="2400" kern="100" dirty="0" err="1">
                <a:latin typeface="Century" panose="02040604050505020304" pitchFamily="18" charset="0"/>
                <a:ea typeface="ＭＳ 明朝" panose="02020609040205080304" pitchFamily="17" charset="-128"/>
                <a:cs typeface="Times New Roman" panose="02020603050405020304" pitchFamily="18" charset="0"/>
              </a:rPr>
              <a:t>つの</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ものが考えられる。 </a:t>
            </a:r>
          </a:p>
          <a:p>
            <a:pPr algn="just"/>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1</a:t>
            </a:r>
            <a:r>
              <a:rPr lang="ja-JP" altLang="ja-JP" sz="2400"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 上司の指導の仕方が適切でない場合 </a:t>
            </a:r>
          </a:p>
          <a:p>
            <a:pPr algn="just"/>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2</a:t>
            </a:r>
            <a:r>
              <a:rPr lang="ja-JP" altLang="ja-JP" sz="2400"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 部下が上司の厚意を十分に受け取れていない場合 </a:t>
            </a:r>
          </a:p>
          <a:p>
            <a:pPr algn="just"/>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そして理由について言及する前に、管理職と一般職の違いについて述べる。 </a:t>
            </a:r>
          </a:p>
          <a:p>
            <a:pPr algn="just"/>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そもそも・・・ </a:t>
            </a:r>
          </a:p>
          <a:p>
            <a:pPr algn="just"/>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・管理職とは読んで字のごとく管理する対象が存在。その管理に責任を持たなければならない。 </a:t>
            </a:r>
          </a:p>
          <a:p>
            <a:pPr algn="just"/>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・一般職は自分自身が頑張っていれば評価がもらえる</a:t>
            </a:r>
          </a:p>
          <a:p>
            <a:pPr algn="just"/>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　　　　　　　　　　　　　↓</a:t>
            </a:r>
          </a:p>
          <a:p>
            <a:pPr algn="just"/>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管理職は自分自身の評価よりも管理する対象の評価が大切。</a:t>
            </a:r>
          </a:p>
          <a:p>
            <a:pPr algn="just"/>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いくら本人が徹夜や土日出勤をしても、管理職の責務を全うしなければ無意味。</a:t>
            </a:r>
          </a:p>
          <a:p>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＊管理職と一般職の大きな違いは 「評価基準が個人であるか、組織であるか」では？ </a:t>
            </a:r>
          </a:p>
          <a:p>
            <a:endParaRPr lang="ja-JP" altLang="en-US" sz="2400" dirty="0"/>
          </a:p>
        </p:txBody>
      </p:sp>
      <p:grpSp>
        <p:nvGrpSpPr>
          <p:cNvPr id="79" name="グループ化 78">
            <a:extLst>
              <a:ext uri="{FF2B5EF4-FFF2-40B4-BE49-F238E27FC236}">
                <a16:creationId xmlns:a16="http://schemas.microsoft.com/office/drawing/2014/main" id="{D421137C-38BD-4CCC-86C0-D3464D64179A}"/>
              </a:ext>
            </a:extLst>
          </p:cNvPr>
          <p:cNvGrpSpPr/>
          <p:nvPr/>
        </p:nvGrpSpPr>
        <p:grpSpPr>
          <a:xfrm>
            <a:off x="9570582" y="3465890"/>
            <a:ext cx="11098528" cy="14296676"/>
            <a:chOff x="4973695" y="850318"/>
            <a:chExt cx="19618441" cy="19925727"/>
          </a:xfrm>
        </p:grpSpPr>
        <p:sp>
          <p:nvSpPr>
            <p:cNvPr id="80" name="テキスト ボックス 79">
              <a:extLst>
                <a:ext uri="{FF2B5EF4-FFF2-40B4-BE49-F238E27FC236}">
                  <a16:creationId xmlns:a16="http://schemas.microsoft.com/office/drawing/2014/main" id="{5FC1C84E-C3B9-43E6-AF7F-72295B6CAFE7}"/>
                </a:ext>
              </a:extLst>
            </p:cNvPr>
            <p:cNvSpPr txBox="1"/>
            <p:nvPr/>
          </p:nvSpPr>
          <p:spPr>
            <a:xfrm>
              <a:off x="7352012" y="850318"/>
              <a:ext cx="14861810" cy="1140762"/>
            </a:xfrm>
            <a:prstGeom prst="rect">
              <a:avLst/>
            </a:prstGeom>
            <a:noFill/>
          </p:spPr>
          <p:txBody>
            <a:bodyPr wrap="square" rtlCol="0">
              <a:spAutoFit/>
            </a:bodyPr>
            <a:lstStyle/>
            <a:p>
              <a:pPr algn="ctr"/>
              <a:r>
                <a:rPr lang="ja-JP" altLang="en-US" dirty="0"/>
                <a:t>公益財団法人日本生産支部</a:t>
              </a:r>
            </a:p>
          </p:txBody>
        </p:sp>
        <p:pic>
          <p:nvPicPr>
            <p:cNvPr id="81" name="コンテンツ プレースホルダー 3">
              <a:extLst>
                <a:ext uri="{FF2B5EF4-FFF2-40B4-BE49-F238E27FC236}">
                  <a16:creationId xmlns:a16="http://schemas.microsoft.com/office/drawing/2014/main" id="{E2333FE2-8028-4C98-98D6-BD817C514E04}"/>
                </a:ext>
              </a:extLst>
            </p:cNvPr>
            <p:cNvPicPr>
              <a:picLocks noChangeAspect="1"/>
            </p:cNvPicPr>
            <p:nvPr/>
          </p:nvPicPr>
          <p:blipFill rotWithShape="1">
            <a:blip r:embed="rId30"/>
            <a:srcRect l="31512" t="44490" r="26341" b="28352"/>
            <a:stretch/>
          </p:blipFill>
          <p:spPr>
            <a:xfrm>
              <a:off x="4973695" y="2449512"/>
              <a:ext cx="19618441" cy="7110776"/>
            </a:xfrm>
            <a:prstGeom prst="rect">
              <a:avLst/>
            </a:prstGeom>
          </p:spPr>
        </p:pic>
        <p:pic>
          <p:nvPicPr>
            <p:cNvPr id="82" name="図 81">
              <a:extLst>
                <a:ext uri="{FF2B5EF4-FFF2-40B4-BE49-F238E27FC236}">
                  <a16:creationId xmlns:a16="http://schemas.microsoft.com/office/drawing/2014/main" id="{6DC2766A-0EAF-4134-BEBD-646FC9E17D91}"/>
                </a:ext>
              </a:extLst>
            </p:cNvPr>
            <p:cNvPicPr>
              <a:picLocks noChangeAspect="1"/>
            </p:cNvPicPr>
            <p:nvPr/>
          </p:nvPicPr>
          <p:blipFill rotWithShape="1">
            <a:blip r:embed="rId31"/>
            <a:srcRect l="28633" t="58906" r="37439" b="21222"/>
            <a:stretch/>
          </p:blipFill>
          <p:spPr>
            <a:xfrm>
              <a:off x="6028118" y="15007456"/>
              <a:ext cx="17509594" cy="5768589"/>
            </a:xfrm>
            <a:prstGeom prst="rect">
              <a:avLst/>
            </a:prstGeom>
          </p:spPr>
        </p:pic>
      </p:grpSp>
      <p:sp>
        <p:nvSpPr>
          <p:cNvPr id="2" name="テキスト ボックス 1">
            <a:extLst>
              <a:ext uri="{FF2B5EF4-FFF2-40B4-BE49-F238E27FC236}">
                <a16:creationId xmlns:a16="http://schemas.microsoft.com/office/drawing/2014/main" id="{6BEB179B-906D-490A-B5BD-6D9683B7C73F}"/>
              </a:ext>
            </a:extLst>
          </p:cNvPr>
          <p:cNvSpPr txBox="1"/>
          <p:nvPr/>
        </p:nvSpPr>
        <p:spPr>
          <a:xfrm>
            <a:off x="10115257" y="29224591"/>
            <a:ext cx="12780535" cy="12557284"/>
          </a:xfrm>
          <a:prstGeom prst="rect">
            <a:avLst/>
          </a:prstGeom>
          <a:noFill/>
        </p:spPr>
        <p:txBody>
          <a:bodyPr wrap="square" rtlCol="0">
            <a:spAutoFit/>
          </a:bodyPr>
          <a:lstStyle/>
          <a:p>
            <a:r>
              <a:rPr kumimoji="1" lang="ja-JP" altLang="en-US" dirty="0"/>
              <a:t>　理由その①</a:t>
            </a:r>
          </a:p>
          <a:p>
            <a:r>
              <a:rPr kumimoji="1" lang="ja-JP" altLang="en-US" dirty="0"/>
              <a:t>　●株式会社</a:t>
            </a:r>
            <a:r>
              <a:rPr kumimoji="1" lang="en-US" altLang="ja-JP" dirty="0"/>
              <a:t>IKS</a:t>
            </a:r>
            <a:r>
              <a:rPr kumimoji="1" lang="ja-JP" altLang="en-US" dirty="0"/>
              <a:t>の社長鈴木覚氏が語る上司と部下の関係</a:t>
            </a:r>
          </a:p>
          <a:p>
            <a:r>
              <a:rPr kumimoji="1" lang="ja-JP" altLang="en-US" dirty="0"/>
              <a:t>　　・実際、部下のために頭を下げることができない上司は多い。</a:t>
            </a:r>
          </a:p>
          <a:p>
            <a:r>
              <a:rPr kumimoji="1" lang="ja-JP" altLang="en-US" dirty="0"/>
              <a:t>　　・「自分は頑張っているのになぜ謝らなければならないのか」（評価基準が自分単位）</a:t>
            </a:r>
          </a:p>
          <a:p>
            <a:r>
              <a:rPr kumimoji="1" lang="ja-JP" altLang="en-US" dirty="0"/>
              <a:t>　　・このとき、</a:t>
            </a:r>
          </a:p>
          <a:p>
            <a:r>
              <a:rPr kumimoji="1" lang="ja-JP" altLang="en-US" dirty="0"/>
              <a:t>　　　「叱る」ではなく「怒る」場合が多い　</a:t>
            </a:r>
          </a:p>
          <a:p>
            <a:r>
              <a:rPr kumimoji="1" lang="ja-JP" altLang="en-US" dirty="0"/>
              <a:t>　●サーベイリサーチセンターによるアンケート「ほめることが従業員のモチベーション向上に効果を与えるか」</a:t>
            </a:r>
          </a:p>
          <a:p>
            <a:r>
              <a:rPr kumimoji="1" lang="ja-JP" altLang="en-US" dirty="0"/>
              <a:t>　・「上司のほめ方への満足度」について約</a:t>
            </a:r>
            <a:r>
              <a:rPr kumimoji="1" lang="en-US" altLang="ja-JP" dirty="0"/>
              <a:t>4</a:t>
            </a:r>
            <a:r>
              <a:rPr kumimoji="1" lang="ja-JP" altLang="en-US" dirty="0"/>
              <a:t>割が</a:t>
            </a:r>
          </a:p>
          <a:p>
            <a:r>
              <a:rPr kumimoji="1" lang="ja-JP" altLang="en-US" dirty="0"/>
              <a:t>　　「上司のほめ方に不満」を抱いている。</a:t>
            </a:r>
          </a:p>
          <a:p>
            <a:r>
              <a:rPr kumimoji="1" lang="ja-JP" altLang="en-US" dirty="0"/>
              <a:t>　・もっとも多かった理由は「口先だけでほめる」の</a:t>
            </a:r>
            <a:r>
              <a:rPr kumimoji="1" lang="en-US" altLang="ja-JP" dirty="0"/>
              <a:t>40.9%</a:t>
            </a:r>
            <a:r>
              <a:rPr kumimoji="1" lang="ja-JP" altLang="en-US" dirty="0" err="1"/>
              <a:t>。</a:t>
            </a:r>
            <a:endParaRPr kumimoji="1" lang="ja-JP" altLang="en-US" dirty="0"/>
          </a:p>
          <a:p>
            <a:r>
              <a:rPr kumimoji="1" lang="ja-JP" altLang="en-US" dirty="0"/>
              <a:t>　・</a:t>
            </a:r>
            <a:r>
              <a:rPr kumimoji="1" lang="en-US" altLang="ja-JP" dirty="0"/>
              <a:t>2</a:t>
            </a:r>
            <a:r>
              <a:rPr kumimoji="1" lang="ja-JP" altLang="en-US" dirty="0"/>
              <a:t>位には「ほめない」が</a:t>
            </a:r>
            <a:r>
              <a:rPr kumimoji="1" lang="en-US" altLang="ja-JP" dirty="0"/>
              <a:t>33.8%</a:t>
            </a:r>
          </a:p>
          <a:p>
            <a:r>
              <a:rPr kumimoji="1" lang="ja-JP" altLang="en-US" dirty="0"/>
              <a:t>　・</a:t>
            </a:r>
            <a:r>
              <a:rPr kumimoji="1" lang="en-US" altLang="ja-JP" dirty="0"/>
              <a:t>3</a:t>
            </a:r>
            <a:r>
              <a:rPr kumimoji="1" lang="ja-JP" altLang="en-US" dirty="0"/>
              <a:t>位は「公平にほめない」の</a:t>
            </a:r>
            <a:r>
              <a:rPr kumimoji="1" lang="en-US" altLang="ja-JP" dirty="0"/>
              <a:t>27.3%</a:t>
            </a:r>
          </a:p>
          <a:p>
            <a:r>
              <a:rPr kumimoji="1" lang="ja-JP" altLang="en-US" dirty="0"/>
              <a:t>　・</a:t>
            </a:r>
            <a:r>
              <a:rPr kumimoji="1" lang="en-US" altLang="ja-JP" dirty="0"/>
              <a:t>4</a:t>
            </a:r>
            <a:r>
              <a:rPr kumimoji="1" lang="ja-JP" altLang="en-US" dirty="0"/>
              <a:t>位は「気まぐれにほめる」の</a:t>
            </a:r>
            <a:r>
              <a:rPr kumimoji="1" lang="en-US" altLang="ja-JP" dirty="0"/>
              <a:t>24.7%</a:t>
            </a:r>
          </a:p>
          <a:p>
            <a:r>
              <a:rPr kumimoji="1" lang="ja-JP" altLang="en-US" dirty="0"/>
              <a:t>　となり、ほめ方の良し悪しが部下の不満に影響を与えていることがうかがえた。 </a:t>
            </a:r>
          </a:p>
          <a:p>
            <a:endParaRPr kumimoji="1" lang="ja-JP" altLang="en-US" dirty="0"/>
          </a:p>
          <a:p>
            <a:r>
              <a:rPr kumimoji="1" lang="ja-JP" altLang="en-US" dirty="0"/>
              <a:t> つまり、上司である管理職は部下である一般社員を対等に評価しそれに対して適切に褒めることができていない</a:t>
            </a:r>
          </a:p>
          <a:p>
            <a:r>
              <a:rPr kumimoji="1" lang="ja-JP" altLang="en-US" dirty="0"/>
              <a:t>　➡アンケート結果の如く、管理職にとっては褒めているつもりでも一般職は「上司は褒めない」と感じてしまう。 </a:t>
            </a:r>
          </a:p>
          <a:p>
            <a:r>
              <a:rPr kumimoji="1" lang="ja-JP" altLang="en-US" dirty="0"/>
              <a:t> </a:t>
            </a:r>
          </a:p>
          <a:p>
            <a:r>
              <a:rPr kumimoji="1" lang="ja-JP" altLang="en-US" dirty="0"/>
              <a:t>　理由その② </a:t>
            </a:r>
          </a:p>
          <a:p>
            <a:r>
              <a:rPr kumimoji="1" lang="en-US" altLang="ja-JP" dirty="0"/>
              <a:t>【</a:t>
            </a:r>
            <a:r>
              <a:rPr kumimoji="1" lang="ja-JP" altLang="en-US" dirty="0"/>
              <a:t>コミュニケーションで重要なのは、情報の受け手側である。受け手側が理解していないとコミュニケーションは成立しない。</a:t>
            </a:r>
          </a:p>
          <a:p>
            <a:r>
              <a:rPr kumimoji="1" lang="ja-JP" altLang="en-US" dirty="0"/>
              <a:t>　そのため、情報の共有が必要なのである。 ドラッガーはこのことについて禅の公案を例に出して説明している。 </a:t>
            </a:r>
          </a:p>
          <a:p>
            <a:r>
              <a:rPr kumimoji="1" lang="ja-JP" altLang="en-US" dirty="0"/>
              <a:t>　相手のことを理解し、また受け手の立場に立って情報を発信していく必要があるのである。 </a:t>
            </a:r>
            <a:r>
              <a:rPr kumimoji="1" lang="en-US" altLang="ja-JP" dirty="0"/>
              <a:t>】 </a:t>
            </a:r>
          </a:p>
          <a:p>
            <a:r>
              <a:rPr kumimoji="1" lang="en-US" altLang="ja-JP" dirty="0"/>
              <a:t>				by P.F.</a:t>
            </a:r>
            <a:r>
              <a:rPr kumimoji="1" lang="ja-JP" altLang="en-US" dirty="0"/>
              <a:t>ドラッカー</a:t>
            </a:r>
          </a:p>
          <a:p>
            <a:r>
              <a:rPr kumimoji="1" lang="ja-JP" altLang="en-US" dirty="0"/>
              <a:t>ここで、一般職と管理職を当てはめて考えてみる。</a:t>
            </a:r>
          </a:p>
          <a:p>
            <a:r>
              <a:rPr kumimoji="1" lang="ja-JP" altLang="en-US" dirty="0"/>
              <a:t>　　・一般職と管理職では大きく立場が違う。</a:t>
            </a:r>
          </a:p>
          <a:p>
            <a:r>
              <a:rPr kumimoji="1" lang="ja-JP" altLang="en-US" dirty="0"/>
              <a:t>　　・一般職と管理職では、目線が大きく違ってくる。 </a:t>
            </a:r>
          </a:p>
          <a:p>
            <a:r>
              <a:rPr kumimoji="1" lang="ja-JP" altLang="en-US" dirty="0"/>
              <a:t>　　・この目線の違いのため、管理職が一般職を褒めても、管理職目線であるため、</a:t>
            </a:r>
          </a:p>
          <a:p>
            <a:r>
              <a:rPr kumimoji="1" lang="ja-JP" altLang="en-US" dirty="0"/>
              <a:t>　　　一般職の目線からでは褒められていると認識できない。 </a:t>
            </a:r>
          </a:p>
          <a:p>
            <a:r>
              <a:rPr kumimoji="1" lang="ja-JP" altLang="en-US" dirty="0"/>
              <a:t>よって・・・</a:t>
            </a:r>
          </a:p>
          <a:p>
            <a:r>
              <a:rPr kumimoji="1" lang="ja-JP" altLang="en-US" dirty="0"/>
              <a:t>管理職が一般職の立場を理解して褒める、もしくは一般職が管理職の立場を理解していなければ、そもそも「褒める」というコミュニケーションは成立しない。</a:t>
            </a:r>
          </a:p>
          <a:p>
            <a:endParaRPr kumimoji="1" lang="ja-JP" altLang="en-US" dirty="0"/>
          </a:p>
          <a:p>
            <a:r>
              <a:rPr kumimoji="1" lang="ja-JP" altLang="en-US" dirty="0"/>
              <a:t>そのため、管理職や一般職の人は相手の立場に立って、「褒める」というコミュニケーションを行わなければならない。 </a:t>
            </a:r>
          </a:p>
          <a:p>
            <a:r>
              <a:rPr kumimoji="1" lang="ja-JP" altLang="en-US" dirty="0"/>
              <a:t>コミュニケーションの成否は送り手の営みによってではなく、受け手の認識の如何によって決まる。</a:t>
            </a:r>
            <a:br>
              <a:rPr kumimoji="1" lang="ja-JP" altLang="en-US" dirty="0"/>
            </a:br>
            <a:r>
              <a:rPr kumimoji="1" lang="ja-JP" altLang="en-US" dirty="0"/>
              <a:t>➡社会学におけるコミュニケーション論の大前提であると同時に、ドラッカーの持論でもある。</a:t>
            </a:r>
          </a:p>
          <a:p>
            <a:endParaRPr kumimoji="1" lang="ja-JP" altLang="en-US" dirty="0"/>
          </a:p>
          <a:p>
            <a:endParaRPr kumimoji="1" lang="ja-JP" altLang="en-US" dirty="0"/>
          </a:p>
          <a:p>
            <a:endParaRPr kumimoji="1" lang="ja-JP" altLang="en-US" dirty="0"/>
          </a:p>
          <a:p>
            <a:r>
              <a:rPr kumimoji="1" lang="ja-JP" altLang="en-US" dirty="0"/>
              <a:t>参考</a:t>
            </a:r>
            <a:r>
              <a:rPr kumimoji="1" lang="en-US" altLang="ja-JP" dirty="0"/>
              <a:t>:http://activity.jpc-net.jp/detail/</a:t>
            </a:r>
            <a:r>
              <a:rPr kumimoji="1" lang="en-US" altLang="ja-JP" dirty="0" err="1"/>
              <a:t>mdd</a:t>
            </a:r>
            <a:r>
              <a:rPr kumimoji="1" lang="en-US" altLang="ja-JP" dirty="0"/>
              <a:t>/activity001337/attached.pdf//</a:t>
            </a:r>
          </a:p>
          <a:p>
            <a:r>
              <a:rPr kumimoji="1" lang="ja-JP" altLang="en-US" dirty="0"/>
              <a:t>参考：</a:t>
            </a:r>
            <a:r>
              <a:rPr kumimoji="1" lang="en-US" altLang="ja-JP" dirty="0"/>
              <a:t>http://www.musee-inc.com/pdf/communication2009.pdf</a:t>
            </a:r>
          </a:p>
          <a:p>
            <a:r>
              <a:rPr kumimoji="1" lang="ja-JP" altLang="en-US" dirty="0"/>
              <a:t>参考</a:t>
            </a:r>
            <a:r>
              <a:rPr kumimoji="1" lang="en-US" altLang="ja-JP" dirty="0"/>
              <a:t>:https://ameblo.jp/</a:t>
            </a:r>
            <a:r>
              <a:rPr kumimoji="1" lang="en-US" altLang="ja-JP" dirty="0" err="1"/>
              <a:t>aikeies</a:t>
            </a:r>
            <a:r>
              <a:rPr kumimoji="1" lang="en-US" altLang="ja-JP" dirty="0"/>
              <a:t>/entry-11335678585.html</a:t>
            </a:r>
          </a:p>
          <a:p>
            <a:r>
              <a:rPr kumimoji="1" lang="ja-JP" altLang="en-US" dirty="0"/>
              <a:t>参考</a:t>
            </a:r>
            <a:r>
              <a:rPr kumimoji="1" lang="en-US" altLang="ja-JP" dirty="0"/>
              <a:t>:https://news.mynavi.jp/article/20140523-a159/</a:t>
            </a:r>
          </a:p>
          <a:p>
            <a:endParaRPr kumimoji="1" lang="en-US" altLang="ja-JP" dirty="0"/>
          </a:p>
          <a:p>
            <a:endParaRPr kumimoji="1" lang="en-US" altLang="ja-JP" dirty="0"/>
          </a:p>
        </p:txBody>
      </p:sp>
      <p:pic>
        <p:nvPicPr>
          <p:cNvPr id="3" name="図 2">
            <a:extLst>
              <a:ext uri="{FF2B5EF4-FFF2-40B4-BE49-F238E27FC236}">
                <a16:creationId xmlns:a16="http://schemas.microsoft.com/office/drawing/2014/main" id="{C1E2F096-AEF8-4FFE-8EFB-BE01CEC362B0}"/>
              </a:ext>
            </a:extLst>
          </p:cNvPr>
          <p:cNvPicPr>
            <a:picLocks noChangeAspect="1"/>
          </p:cNvPicPr>
          <p:nvPr/>
        </p:nvPicPr>
        <p:blipFill>
          <a:blip r:embed="rId32"/>
          <a:stretch>
            <a:fillRect/>
          </a:stretch>
        </p:blipFill>
        <p:spPr>
          <a:xfrm>
            <a:off x="18859509" y="31369972"/>
            <a:ext cx="3273574" cy="1869663"/>
          </a:xfrm>
          <a:prstGeom prst="rect">
            <a:avLst/>
          </a:prstGeom>
        </p:spPr>
      </p:pic>
    </p:spTree>
    <p:extLst>
      <p:ext uri="{BB962C8B-B14F-4D97-AF65-F5344CB8AC3E}">
        <p14:creationId xmlns:p14="http://schemas.microsoft.com/office/powerpoint/2010/main" val="9584792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TotalTime>
  <Words>561</Words>
  <Application>Microsoft Office PowerPoint</Application>
  <PresentationFormat>ユーザー設定</PresentationFormat>
  <Paragraphs>194</Paragraphs>
  <Slides>1</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vt:i4>
      </vt:variant>
    </vt:vector>
  </HeadingPairs>
  <TitlesOfParts>
    <vt:vector size="13" baseType="lpstr">
      <vt:lpstr>HGPｺﾞｼｯｸM</vt:lpstr>
      <vt:lpstr>HGSｺﾞｼｯｸM</vt:lpstr>
      <vt:lpstr>ＭＳ Ｐゴシック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k1699600@kadai.jp</dc:creator>
  <cp:lastModifiedBy>k1699600@kadai.jp</cp:lastModifiedBy>
  <cp:revision>9</cp:revision>
  <dcterms:created xsi:type="dcterms:W3CDTF">2018-02-09T08:37:04Z</dcterms:created>
  <dcterms:modified xsi:type="dcterms:W3CDTF">2018-02-14T13:34:48Z</dcterms:modified>
</cp:coreProperties>
</file>